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87" r:id="rId3"/>
    <p:sldId id="486" r:id="rId4"/>
    <p:sldId id="480" r:id="rId5"/>
    <p:sldId id="488" r:id="rId6"/>
    <p:sldId id="1044" r:id="rId7"/>
    <p:sldId id="1045" r:id="rId8"/>
    <p:sldId id="1046" r:id="rId9"/>
    <p:sldId id="1047" r:id="rId10"/>
    <p:sldId id="1049" r:id="rId11"/>
    <p:sldId id="1051" r:id="rId12"/>
    <p:sldId id="1050" r:id="rId13"/>
    <p:sldId id="1052" r:id="rId14"/>
    <p:sldId id="1048" r:id="rId15"/>
    <p:sldId id="1054" r:id="rId16"/>
    <p:sldId id="1053" r:id="rId17"/>
    <p:sldId id="1055" r:id="rId18"/>
    <p:sldId id="1056" r:id="rId19"/>
    <p:sldId id="1058" r:id="rId20"/>
    <p:sldId id="1059" r:id="rId21"/>
    <p:sldId id="1060" r:id="rId22"/>
    <p:sldId id="1061" r:id="rId23"/>
    <p:sldId id="1062" r:id="rId24"/>
    <p:sldId id="1064" r:id="rId25"/>
    <p:sldId id="1063" r:id="rId26"/>
    <p:sldId id="1065" r:id="rId27"/>
    <p:sldId id="1066" r:id="rId28"/>
    <p:sldId id="1067" r:id="rId29"/>
    <p:sldId id="1068" r:id="rId30"/>
    <p:sldId id="1069" r:id="rId31"/>
    <p:sldId id="1070" r:id="rId32"/>
    <p:sldId id="1071" r:id="rId33"/>
    <p:sldId id="1072" r:id="rId34"/>
    <p:sldId id="1073" r:id="rId35"/>
    <p:sldId id="1074" r:id="rId36"/>
    <p:sldId id="1075" r:id="rId37"/>
    <p:sldId id="1076" r:id="rId38"/>
    <p:sldId id="1077" r:id="rId39"/>
    <p:sldId id="1078" r:id="rId40"/>
    <p:sldId id="1084" r:id="rId41"/>
    <p:sldId id="1085" r:id="rId42"/>
    <p:sldId id="1079" r:id="rId43"/>
    <p:sldId id="1081" r:id="rId44"/>
    <p:sldId id="1082" r:id="rId45"/>
    <p:sldId id="1083" r:id="rId46"/>
    <p:sldId id="1086" r:id="rId47"/>
    <p:sldId id="1088" r:id="rId48"/>
    <p:sldId id="1089" r:id="rId49"/>
    <p:sldId id="1090" r:id="rId50"/>
    <p:sldId id="1087" r:id="rId51"/>
    <p:sldId id="1091" r:id="rId52"/>
    <p:sldId id="1092" r:id="rId53"/>
    <p:sldId id="1093" r:id="rId54"/>
    <p:sldId id="109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Carlos Canal Velasco" initials="JCCV" lastIdx="2" clrIdx="0">
    <p:extLst>
      <p:ext uri="{19B8F6BF-5375-455C-9EA6-DF929625EA0E}">
        <p15:presenceInfo xmlns:p15="http://schemas.microsoft.com/office/powerpoint/2012/main" userId="Jose Carlos Canal Velasc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B9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11" autoAdjust="0"/>
  </p:normalViewPr>
  <p:slideViewPr>
    <p:cSldViewPr snapToGrid="0" snapToObjects="1">
      <p:cViewPr varScale="1">
        <p:scale>
          <a:sx n="77" d="100"/>
          <a:sy n="77" d="100"/>
        </p:scale>
        <p:origin x="262" y="44"/>
      </p:cViewPr>
      <p:guideLst/>
    </p:cSldViewPr>
  </p:slideViewPr>
  <p:outlineViewPr>
    <p:cViewPr>
      <p:scale>
        <a:sx n="33" d="100"/>
        <a:sy n="33" d="100"/>
      </p:scale>
      <p:origin x="0" y="-72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58" d="100"/>
          <a:sy n="58" d="100"/>
        </p:scale>
        <p:origin x="2536"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A8349F-9B98-46D9-8B5F-74580F62CE77}" type="datetimeFigureOut">
              <a:rPr lang="es-ES" smtClean="0"/>
              <a:t>16/06/2025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48988-08EE-4843-89E8-98254B7381AF}" type="slidenum">
              <a:rPr lang="es-ES" smtClean="0"/>
              <a:t>‹Nº›</a:t>
            </a:fld>
            <a:endParaRPr lang="es-ES"/>
          </a:p>
        </p:txBody>
      </p:sp>
    </p:spTree>
    <p:extLst>
      <p:ext uri="{BB962C8B-B14F-4D97-AF65-F5344CB8AC3E}">
        <p14:creationId xmlns:p14="http://schemas.microsoft.com/office/powerpoint/2010/main" val="3466692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bisense.net/en/products/SmartSpa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696339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01685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82245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837347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4405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976435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605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511198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694720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744850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25694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357805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58095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522828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077690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98715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231599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baseline="0" dirty="0">
                <a:solidFill>
                  <a:srgbClr val="2E062E"/>
                </a:solidFill>
                <a:latin typeface="Times-Roman"/>
              </a:rPr>
              <a:t>General Electric (GE) owns four patents that are directly related to DTs. Two of them are concerning wind farms. GE [55] invented the DT of a wind farm, which included two communication networks. The first network connects the control systems of wind turbines in a wind farm. The second network connects the digital models of wind turbines in the cloud. </a:t>
            </a:r>
            <a:r>
              <a:rPr lang="en-US" sz="1200" b="1" i="0" u="none" strike="noStrike" baseline="0" dirty="0">
                <a:solidFill>
                  <a:srgbClr val="2E062E"/>
                </a:solidFill>
                <a:latin typeface="Times-Roman"/>
              </a:rPr>
              <a:t>The digital models are constantly updated based on data collected from the first network</a:t>
            </a:r>
            <a:r>
              <a:rPr lang="en-US" sz="1200" b="0" i="0" u="none" strike="noStrike" baseline="0" dirty="0">
                <a:solidFill>
                  <a:srgbClr val="2E062E"/>
                </a:solidFill>
                <a:latin typeface="Times-Roman"/>
              </a:rPr>
              <a:t>. The system can monitor the running states of wind turbines through sensors, and control their operations through the digital models. Furthermore, GE developed a DT interface [56] </a:t>
            </a:r>
            <a:r>
              <a:rPr lang="en-US" sz="1200" b="1" i="0" u="none" strike="noStrike" baseline="0" dirty="0">
                <a:solidFill>
                  <a:srgbClr val="2E062E"/>
                </a:solidFill>
                <a:latin typeface="Times-Roman"/>
              </a:rPr>
              <a:t>to manage multiple digital models at the same time</a:t>
            </a:r>
            <a:r>
              <a:rPr lang="en-US" sz="1200" b="0" i="0" u="none" strike="noStrike" baseline="0" dirty="0">
                <a:solidFill>
                  <a:srgbClr val="2E062E"/>
                </a:solidFill>
                <a:latin typeface="Times-Roman"/>
              </a:rPr>
              <a:t>. The proposed interface has a graphical user interface to display the digital mirror of a wind farm. The interface includes a control icon that contains information about the latest operating conditions of each wind turbine, and some </a:t>
            </a:r>
            <a:r>
              <a:rPr lang="en-US" sz="1200" b="1" i="0" u="none" strike="noStrike" baseline="0" dirty="0">
                <a:solidFill>
                  <a:srgbClr val="2E062E"/>
                </a:solidFill>
                <a:latin typeface="Times-Roman"/>
              </a:rPr>
              <a:t>control features that can be (re)configured to optimize the performance of the wind farm</a:t>
            </a:r>
            <a:r>
              <a:rPr lang="en-US" sz="1200" b="0" i="0" u="none" strike="noStrike" baseline="0" dirty="0">
                <a:solidFill>
                  <a:srgbClr val="2E062E"/>
                </a:solidFill>
                <a:latin typeface="Times-Roman"/>
              </a:rPr>
              <a:t>. Besides, the patent introduces some new methods to develop the wind farm DT and </a:t>
            </a:r>
            <a:r>
              <a:rPr lang="en-US" sz="1200" b="1" i="0" u="none" strike="noStrike" baseline="0" dirty="0">
                <a:solidFill>
                  <a:srgbClr val="2E062E"/>
                </a:solidFill>
                <a:latin typeface="Times-Roman"/>
              </a:rPr>
              <a:t>assess the operating state based on the </a:t>
            </a:r>
            <a:r>
              <a:rPr lang="es-ES" sz="1200" b="1" i="0" u="none" strike="noStrike" baseline="0" dirty="0">
                <a:solidFill>
                  <a:srgbClr val="2E062E"/>
                </a:solidFill>
                <a:latin typeface="Times-Roman"/>
              </a:rPr>
              <a:t>DT.</a:t>
            </a:r>
            <a:endParaRPr lang="es-ES" b="1" dirty="0"/>
          </a:p>
          <a:p>
            <a:pPr eaLnBrk="1" hangingPunct="1"/>
            <a:endParaRPr lang="en-GB" altLang="es-ES" dirty="0"/>
          </a:p>
        </p:txBody>
      </p:sp>
    </p:spTree>
    <p:extLst>
      <p:ext uri="{BB962C8B-B14F-4D97-AF65-F5344CB8AC3E}">
        <p14:creationId xmlns:p14="http://schemas.microsoft.com/office/powerpoint/2010/main" val="1252848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29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200" b="0" i="0" u="none" strike="noStrike" baseline="0" dirty="0">
                <a:solidFill>
                  <a:srgbClr val="2E062E"/>
                </a:solidFill>
                <a:latin typeface="Times-Roman"/>
              </a:rPr>
              <a:t>Siemens applied DTs for the power system and wastewater plant. It developed the DT for the </a:t>
            </a:r>
            <a:r>
              <a:rPr lang="en-US" sz="1200" b="1" i="0" u="none" strike="noStrike" baseline="0" dirty="0">
                <a:solidFill>
                  <a:srgbClr val="2E062E"/>
                </a:solidFill>
                <a:latin typeface="Times-Roman"/>
              </a:rPr>
              <a:t>planning, operation, and maintenance </a:t>
            </a:r>
            <a:r>
              <a:rPr lang="en-US" sz="1200" b="0" i="0" u="none" strike="noStrike" baseline="0" dirty="0">
                <a:solidFill>
                  <a:srgbClr val="2E062E"/>
                </a:solidFill>
                <a:latin typeface="Times-Roman"/>
              </a:rPr>
              <a:t>of a power system in Finland, which significantly improved the automation, data utilization, and decision making </a:t>
            </a:r>
            <a:r>
              <a:rPr lang="es-ES" sz="1200" b="0" i="0" u="none" strike="noStrike" baseline="0" dirty="0">
                <a:solidFill>
                  <a:srgbClr val="2E062E"/>
                </a:solidFill>
                <a:latin typeface="Times-Roman"/>
              </a:rPr>
              <a:t>[63].</a:t>
            </a:r>
            <a:endParaRPr lang="es-ES" dirty="0"/>
          </a:p>
          <a:p>
            <a:pPr eaLnBrk="1" hangingPunct="1"/>
            <a:endParaRPr lang="en-GB" altLang="es-ES" dirty="0"/>
          </a:p>
        </p:txBody>
      </p:sp>
    </p:spTree>
    <p:extLst>
      <p:ext uri="{BB962C8B-B14F-4D97-AF65-F5344CB8AC3E}">
        <p14:creationId xmlns:p14="http://schemas.microsoft.com/office/powerpoint/2010/main" val="1422981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1200" b="0" i="0" u="none" strike="noStrike" baseline="0" dirty="0">
                <a:solidFill>
                  <a:srgbClr val="2E062E"/>
                </a:solidFill>
                <a:latin typeface="Times-Roman"/>
              </a:rPr>
              <a:t>Siemens applied DTs for the power system and wastewater plant. It developed the DT for the </a:t>
            </a:r>
            <a:r>
              <a:rPr lang="en-US" sz="1200" b="1" i="0" u="none" strike="noStrike" baseline="0" dirty="0">
                <a:solidFill>
                  <a:srgbClr val="2E062E"/>
                </a:solidFill>
                <a:latin typeface="Times-Roman"/>
              </a:rPr>
              <a:t>planning, operation, and maintenance </a:t>
            </a:r>
            <a:r>
              <a:rPr lang="en-US" sz="1200" b="0" i="0" u="none" strike="noStrike" baseline="0" dirty="0">
                <a:solidFill>
                  <a:srgbClr val="2E062E"/>
                </a:solidFill>
                <a:latin typeface="Times-Roman"/>
              </a:rPr>
              <a:t>of a power system in Finland, which significantly improved the automation, data utilization, and decision making </a:t>
            </a:r>
            <a:r>
              <a:rPr lang="es-ES" sz="1200" b="0" i="0" u="none" strike="noStrike" baseline="0" dirty="0">
                <a:solidFill>
                  <a:srgbClr val="2E062E"/>
                </a:solidFill>
                <a:latin typeface="Times-Roman"/>
              </a:rPr>
              <a:t>[63].</a:t>
            </a:r>
            <a:endParaRPr lang="es-ES" dirty="0"/>
          </a:p>
          <a:p>
            <a:pPr eaLnBrk="1" hangingPunct="1"/>
            <a:endParaRPr lang="en-GB" altLang="es-ES" dirty="0"/>
          </a:p>
        </p:txBody>
      </p:sp>
    </p:spTree>
    <p:extLst>
      <p:ext uri="{BB962C8B-B14F-4D97-AF65-F5344CB8AC3E}">
        <p14:creationId xmlns:p14="http://schemas.microsoft.com/office/powerpoint/2010/main" val="3805842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303D47"/>
                </a:solidFill>
                <a:effectLst/>
                <a:latin typeface="Arial" panose="020B0604020202020204" pitchFamily="34" charset="0"/>
              </a:rPr>
              <a:t>Lockheed Martin Aeronautics has licensed </a:t>
            </a:r>
            <a:r>
              <a:rPr lang="en-US" b="1" i="0" u="none" strike="noStrike" dirty="0" err="1">
                <a:solidFill>
                  <a:srgbClr val="00788B"/>
                </a:solidFill>
                <a:effectLst/>
                <a:latin typeface="Arial" panose="020B0604020202020204" pitchFamily="34" charset="0"/>
                <a:hlinkClick r:id="rId3"/>
              </a:rPr>
              <a:t>Ubisense</a:t>
            </a:r>
            <a:r>
              <a:rPr lang="en-US" b="1" i="0" u="none" strike="noStrike" dirty="0">
                <a:solidFill>
                  <a:srgbClr val="00788B"/>
                </a:solidFill>
                <a:effectLst/>
                <a:latin typeface="Arial" panose="020B0604020202020204" pitchFamily="34" charset="0"/>
                <a:hlinkClick r:id="rId3"/>
              </a:rPr>
              <a:t> Smart Space </a:t>
            </a:r>
            <a:r>
              <a:rPr lang="en-US" b="0" i="0" dirty="0">
                <a:solidFill>
                  <a:srgbClr val="303D47"/>
                </a:solidFill>
                <a:effectLst/>
                <a:latin typeface="Arial" panose="020B0604020202020204" pitchFamily="34" charset="0"/>
              </a:rPr>
              <a:t>for deployment at its F-35 program at Fort Worth, TX, to improve manufacturing efficiency with a digital twin. Delivering new levels of visibility and control, </a:t>
            </a:r>
            <a:r>
              <a:rPr lang="en-US" b="0" i="0" dirty="0" err="1">
                <a:solidFill>
                  <a:srgbClr val="303D47"/>
                </a:solidFill>
                <a:effectLst/>
                <a:latin typeface="Arial" panose="020B0604020202020204" pitchFamily="34" charset="0"/>
              </a:rPr>
              <a:t>SmartSpace</a:t>
            </a:r>
            <a:r>
              <a:rPr lang="en-US" b="0" i="0" dirty="0">
                <a:solidFill>
                  <a:srgbClr val="303D47"/>
                </a:solidFill>
                <a:effectLst/>
                <a:latin typeface="Arial" panose="020B0604020202020204" pitchFamily="34" charset="0"/>
              </a:rPr>
              <a:t> provides a foundation platform for manufacturers’ Industry 4.0 strategy. Creating a real-time digital twin of the production environment, </a:t>
            </a:r>
            <a:r>
              <a:rPr lang="en-US" b="0" i="0" dirty="0" err="1">
                <a:solidFill>
                  <a:srgbClr val="303D47"/>
                </a:solidFill>
                <a:effectLst/>
                <a:latin typeface="Arial" panose="020B0604020202020204" pitchFamily="34" charset="0"/>
              </a:rPr>
              <a:t>Ubisense’s</a:t>
            </a:r>
            <a:r>
              <a:rPr lang="en-US" b="0" i="0" dirty="0">
                <a:solidFill>
                  <a:srgbClr val="303D47"/>
                </a:solidFill>
                <a:effectLst/>
                <a:latin typeface="Arial" panose="020B0604020202020204" pitchFamily="34" charset="0"/>
              </a:rPr>
              <a:t> technology connects activities in the real world to manufacturing execution and planning systems, making real-world processes involving moving assets visible and measurable.</a:t>
            </a:r>
          </a:p>
          <a:p>
            <a:endParaRPr lang="en-US" b="0" i="0" dirty="0">
              <a:solidFill>
                <a:srgbClr val="303D47"/>
              </a:solidFill>
              <a:effectLst/>
              <a:latin typeface="Arial" panose="020B0604020202020204" pitchFamily="34" charset="0"/>
            </a:endParaRPr>
          </a:p>
          <a:p>
            <a:r>
              <a:rPr lang="en-US" b="0" i="0" dirty="0" err="1">
                <a:solidFill>
                  <a:srgbClr val="303D47"/>
                </a:solidFill>
                <a:effectLst/>
                <a:latin typeface="Arial" panose="020B0604020202020204" pitchFamily="34" charset="0"/>
              </a:rPr>
              <a:t>Ubisense</a:t>
            </a:r>
            <a:r>
              <a:rPr lang="en-US" b="0" i="0" dirty="0">
                <a:solidFill>
                  <a:srgbClr val="303D47"/>
                </a:solidFill>
                <a:effectLst/>
                <a:latin typeface="Arial" panose="020B0604020202020204" pitchFamily="34" charset="0"/>
              </a:rPr>
              <a:t> </a:t>
            </a:r>
            <a:r>
              <a:rPr lang="en-US" b="0" i="0" dirty="0" err="1">
                <a:solidFill>
                  <a:srgbClr val="303D47"/>
                </a:solidFill>
                <a:effectLst/>
                <a:latin typeface="Arial" panose="020B0604020202020204" pitchFamily="34" charset="0"/>
              </a:rPr>
              <a:t>SmartSpace</a:t>
            </a:r>
            <a:r>
              <a:rPr lang="en-US" b="0" i="0" dirty="0">
                <a:solidFill>
                  <a:srgbClr val="303D47"/>
                </a:solidFill>
                <a:effectLst/>
                <a:latin typeface="Arial" panose="020B0604020202020204" pitchFamily="34" charset="0"/>
              </a:rPr>
              <a:t> changes the way aerospace manufacturers deliver aircraft on time and to budget, providing complete visibility of the manufacturing process by integrating location technologies into a single operational view of production. For Airbus, </a:t>
            </a:r>
            <a:r>
              <a:rPr lang="en-US" b="0" i="0" dirty="0" err="1">
                <a:solidFill>
                  <a:srgbClr val="303D47"/>
                </a:solidFill>
                <a:effectLst/>
                <a:latin typeface="Arial" panose="020B0604020202020204" pitchFamily="34" charset="0"/>
              </a:rPr>
              <a:t>Ubisense</a:t>
            </a:r>
            <a:r>
              <a:rPr lang="en-US" b="0" i="0" dirty="0">
                <a:solidFill>
                  <a:srgbClr val="303D47"/>
                </a:solidFill>
                <a:effectLst/>
                <a:latin typeface="Arial" panose="020B0604020202020204" pitchFamily="34" charset="0"/>
              </a:rPr>
              <a:t> provides an ‘indoor radar’, connecting with SAP to ensure timely arrival of components for assembly and up-to-date information management.</a:t>
            </a:r>
          </a:p>
          <a:p>
            <a:endParaRPr lang="en-US" b="0" i="0" dirty="0">
              <a:solidFill>
                <a:srgbClr val="303D47"/>
              </a:solidFill>
              <a:effectLst/>
              <a:latin typeface="Arial" panose="020B0604020202020204" pitchFamily="34" charset="0"/>
            </a:endParaRPr>
          </a:p>
          <a:p>
            <a:pPr algn="l"/>
            <a:r>
              <a:rPr lang="en-US" b="0" i="0" dirty="0" err="1">
                <a:solidFill>
                  <a:srgbClr val="303D47"/>
                </a:solidFill>
                <a:effectLst/>
                <a:latin typeface="Arial" panose="020B0604020202020204" pitchFamily="34" charset="0"/>
              </a:rPr>
              <a:t>SmartSpace</a:t>
            </a:r>
            <a:r>
              <a:rPr lang="en-US" b="0" i="0" dirty="0">
                <a:solidFill>
                  <a:srgbClr val="303D47"/>
                </a:solidFill>
                <a:effectLst/>
                <a:latin typeface="Arial" panose="020B0604020202020204" pitchFamily="34" charset="0"/>
              </a:rPr>
              <a:t> is proven to solve a number of challenges faced by manufacturers with long cycle times and high complexity such as those in aerospace, defense and commercial vehicles. For these customers sites are often vast, making it easy to lose sight of tools and assets. However, if these critical items are not in the right place at the right time it can cause lengthy and very expensive production delays.</a:t>
            </a:r>
          </a:p>
          <a:p>
            <a:pPr algn="l"/>
            <a:endParaRPr lang="en-US" b="0" i="0" dirty="0">
              <a:solidFill>
                <a:srgbClr val="303D47"/>
              </a:solidFill>
              <a:effectLst/>
              <a:latin typeface="Arial" panose="020B0604020202020204" pitchFamily="34" charset="0"/>
            </a:endParaRPr>
          </a:p>
          <a:p>
            <a:pPr algn="l"/>
            <a:r>
              <a:rPr lang="en-US" b="1" i="0" dirty="0">
                <a:solidFill>
                  <a:srgbClr val="303D47"/>
                </a:solidFill>
                <a:effectLst/>
                <a:latin typeface="Arial" panose="020B0604020202020204" pitchFamily="34" charset="0"/>
              </a:rPr>
              <a:t>By understanding the precise location of tagged assets in real-time, as well as where they need to be at specific points in the future, </a:t>
            </a:r>
            <a:r>
              <a:rPr lang="en-US" b="1" i="0" dirty="0" err="1">
                <a:solidFill>
                  <a:srgbClr val="303D47"/>
                </a:solidFill>
                <a:effectLst/>
                <a:latin typeface="Arial" panose="020B0604020202020204" pitchFamily="34" charset="0"/>
              </a:rPr>
              <a:t>SmartSpace</a:t>
            </a:r>
            <a:r>
              <a:rPr lang="en-US" b="1" i="0" dirty="0">
                <a:solidFill>
                  <a:srgbClr val="303D47"/>
                </a:solidFill>
                <a:effectLst/>
                <a:latin typeface="Arial" panose="020B0604020202020204" pitchFamily="34" charset="0"/>
              </a:rPr>
              <a:t> enables the proactive staging and scheduling of assets to help meet critical milestones</a:t>
            </a:r>
            <a:r>
              <a:rPr lang="en-US" b="0" i="0" dirty="0">
                <a:solidFill>
                  <a:srgbClr val="303D47"/>
                </a:solidFill>
                <a:effectLst/>
                <a:latin typeface="Arial" panose="020B0604020202020204" pitchFamily="34" charset="0"/>
              </a:rPr>
              <a:t>. </a:t>
            </a:r>
            <a:r>
              <a:rPr lang="en-US" b="1" i="0" dirty="0">
                <a:solidFill>
                  <a:srgbClr val="303D47"/>
                </a:solidFill>
                <a:effectLst/>
                <a:latin typeface="Arial" panose="020B0604020202020204" pitchFamily="34" charset="0"/>
              </a:rPr>
              <a:t>The platform doesn’t just tell you where assets are but provides a high level of control to ensure that uncontrolled or incorrect tools are not used in specified workspaces.</a:t>
            </a:r>
          </a:p>
          <a:p>
            <a:endParaRPr lang="es-ES" dirty="0"/>
          </a:p>
          <a:p>
            <a:r>
              <a:rPr lang="en-US" b="1" i="0" dirty="0">
                <a:solidFill>
                  <a:srgbClr val="303D47"/>
                </a:solidFill>
                <a:effectLst/>
                <a:latin typeface="Arial" panose="020B0604020202020204" pitchFamily="34" charset="0"/>
              </a:rPr>
              <a:t>Problems in the manufacturing and delivery of component parts can mean delays in final assembly and missed delivery dates, which can lead to hefty fines. By tracking the progress of parts across sub-assembly lines, at multiple plants, </a:t>
            </a:r>
            <a:r>
              <a:rPr lang="en-US" b="1" i="0" dirty="0" err="1">
                <a:solidFill>
                  <a:srgbClr val="303D47"/>
                </a:solidFill>
                <a:effectLst/>
                <a:latin typeface="Arial" panose="020B0604020202020204" pitchFamily="34" charset="0"/>
              </a:rPr>
              <a:t>SmartSpace</a:t>
            </a:r>
            <a:r>
              <a:rPr lang="en-US" b="1" i="0" dirty="0">
                <a:solidFill>
                  <a:srgbClr val="303D47"/>
                </a:solidFill>
                <a:effectLst/>
                <a:latin typeface="Arial" panose="020B0604020202020204" pitchFamily="34" charset="0"/>
              </a:rPr>
              <a:t> enables manufacturers to proactively plan final assembly based on delivery delays.</a:t>
            </a:r>
            <a:endParaRPr lang="es-ES" b="1" dirty="0"/>
          </a:p>
          <a:p>
            <a:pPr eaLnBrk="1" hangingPunct="1"/>
            <a:endParaRPr lang="en-GB" altLang="es-ES" dirty="0"/>
          </a:p>
        </p:txBody>
      </p:sp>
    </p:spTree>
    <p:extLst>
      <p:ext uri="{BB962C8B-B14F-4D97-AF65-F5344CB8AC3E}">
        <p14:creationId xmlns:p14="http://schemas.microsoft.com/office/powerpoint/2010/main" val="3941988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44516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7BD6003-9F12-4203-A4EC-249E44B54EA2}" type="slidenum">
              <a:rPr lang="en-US" smtClean="0"/>
              <a:t>6</a:t>
            </a:fld>
            <a:endParaRPr lang="en-US"/>
          </a:p>
        </p:txBody>
      </p:sp>
    </p:spTree>
    <p:extLst>
      <p:ext uri="{BB962C8B-B14F-4D97-AF65-F5344CB8AC3E}">
        <p14:creationId xmlns:p14="http://schemas.microsoft.com/office/powerpoint/2010/main" val="3730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1691572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180647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856402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821168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225306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4207542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39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1073619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585400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386822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60573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6D29A-C93A-6FA4-B6D7-28A94E45F50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C7C9418-E31F-1FA5-A589-FC28C1C000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44B690B-813C-46BA-7A87-E52CEDD3529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C73D7E6-D476-0D32-8CA0-C8534067A3FF}"/>
              </a:ext>
            </a:extLst>
          </p:cNvPr>
          <p:cNvSpPr>
            <a:spLocks noGrp="1"/>
          </p:cNvSpPr>
          <p:nvPr>
            <p:ph type="sldNum" sz="quarter" idx="5"/>
          </p:nvPr>
        </p:nvSpPr>
        <p:spPr/>
        <p:txBody>
          <a:bodyPr/>
          <a:lstStyle/>
          <a:p>
            <a:fld id="{D7BD6003-9F12-4203-A4EC-249E44B54EA2}" type="slidenum">
              <a:rPr lang="en-US" smtClean="0"/>
              <a:t>7</a:t>
            </a:fld>
            <a:endParaRPr lang="en-US"/>
          </a:p>
        </p:txBody>
      </p:sp>
    </p:spTree>
    <p:extLst>
      <p:ext uri="{BB962C8B-B14F-4D97-AF65-F5344CB8AC3E}">
        <p14:creationId xmlns:p14="http://schemas.microsoft.com/office/powerpoint/2010/main" val="42620715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92329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942469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45</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893787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46</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05931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47</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340342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130627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49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974315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49797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3039498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201613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8</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754656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53</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1025500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54</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222222"/>
                </a:solidFill>
                <a:effectLst/>
                <a:latin typeface="Arial" panose="020B0604020202020204" pitchFamily="34" charset="0"/>
              </a:rPr>
              <a:t>Each Tesla digital twin collects and processes real-time data from its corresponding vehicle, including performance metrics, sensor readings, operational conditions, and more.</a:t>
            </a:r>
          </a:p>
          <a:p>
            <a:endParaRPr lang="en-US" b="0" i="0" dirty="0">
              <a:solidFill>
                <a:srgbClr val="222222"/>
              </a:solidFill>
              <a:effectLst/>
              <a:latin typeface="Arial" panose="020B0604020202020204" pitchFamily="34" charset="0"/>
            </a:endParaRPr>
          </a:p>
          <a:p>
            <a:pPr algn="l"/>
            <a:r>
              <a:rPr lang="en-US" b="0" i="0" dirty="0">
                <a:solidFill>
                  <a:srgbClr val="222222"/>
                </a:solidFill>
                <a:effectLst/>
                <a:latin typeface="Arial" panose="020B0604020202020204" pitchFamily="34" charset="0"/>
              </a:rPr>
              <a:t>The sheer volume of information collected and transmitted to Tesla’s data centers requires substantial network bandwidth and infrastructure.</a:t>
            </a:r>
          </a:p>
          <a:p>
            <a:pPr algn="l"/>
            <a:r>
              <a:rPr lang="en-US" b="0" i="0" dirty="0">
                <a:solidFill>
                  <a:srgbClr val="222222"/>
                </a:solidFill>
                <a:effectLst/>
                <a:latin typeface="Arial" panose="020B0604020202020204" pitchFamily="34" charset="0"/>
              </a:rPr>
              <a:t>From there, </a:t>
            </a:r>
            <a:r>
              <a:rPr lang="en-US" b="1" i="0" dirty="0">
                <a:solidFill>
                  <a:srgbClr val="222222"/>
                </a:solidFill>
                <a:effectLst/>
                <a:latin typeface="Arial" panose="020B0604020202020204" pitchFamily="34" charset="0"/>
              </a:rPr>
              <a:t>complex algorithms and machine learning models extract meaningful insights</a:t>
            </a:r>
            <a:r>
              <a:rPr lang="en-US" b="0" i="0" dirty="0">
                <a:solidFill>
                  <a:srgbClr val="222222"/>
                </a:solidFill>
                <a:effectLst/>
                <a:latin typeface="Arial" panose="020B0604020202020204" pitchFamily="34" charset="0"/>
              </a:rPr>
              <a:t>, which requires the most powerful CPUs and GPUs. Data from millions of vehicles, collected over time, must also be stored securely and efficiently, necessitating leading-edge data storage solutions.</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Tesla uses this real-time data to continuously improve vehicle performance, predict maintenance needs, and offer over-the-air software updates.</a:t>
            </a:r>
          </a:p>
          <a:p>
            <a:pPr algn="l"/>
            <a:r>
              <a:rPr lang="en-US" b="0" i="0" dirty="0">
                <a:solidFill>
                  <a:srgbClr val="222222"/>
                </a:solidFill>
                <a:effectLst/>
                <a:latin typeface="Arial" panose="020B0604020202020204" pitchFamily="34" charset="0"/>
              </a:rPr>
              <a:t>With Tesla’s digital twin strategy, each vehicle effectively becomes a source of real-time operational data.</a:t>
            </a:r>
          </a:p>
          <a:p>
            <a:pPr algn="l"/>
            <a:endParaRPr lang="en-US" b="0" i="0" dirty="0">
              <a:solidFill>
                <a:srgbClr val="222222"/>
              </a:solidFill>
              <a:effectLst/>
              <a:latin typeface="Arial" panose="020B0604020202020204" pitchFamily="34" charset="0"/>
            </a:endParaRPr>
          </a:p>
          <a:p>
            <a:pPr algn="l"/>
            <a:r>
              <a:rPr lang="en-US" b="1" i="0" dirty="0">
                <a:solidFill>
                  <a:srgbClr val="222222"/>
                </a:solidFill>
                <a:effectLst/>
                <a:latin typeface="Arial" panose="020B0604020202020204" pitchFamily="34" charset="0"/>
              </a:rPr>
              <a:t>The insights inform Tesla on everything from battery life to motor function to autopilot behavior.</a:t>
            </a:r>
          </a:p>
          <a:p>
            <a:pPr algn="l"/>
            <a:r>
              <a:rPr lang="en-US" b="1" i="0" dirty="0">
                <a:solidFill>
                  <a:srgbClr val="222222"/>
                </a:solidFill>
                <a:effectLst/>
                <a:latin typeface="Arial" panose="020B0604020202020204" pitchFamily="34" charset="0"/>
              </a:rPr>
              <a:t>As applied by Tesla, digital twinning goes far beyond predictive maintenance and software enhancement. They’re used to advance autonomous driving capabilities and overall user experience.</a:t>
            </a:r>
          </a:p>
          <a:p>
            <a:pPr algn="l"/>
            <a:r>
              <a:rPr lang="en-US" b="0" i="0" dirty="0">
                <a:solidFill>
                  <a:srgbClr val="222222"/>
                </a:solidFill>
                <a:effectLst/>
                <a:latin typeface="Arial" panose="020B0604020202020204" pitchFamily="34" charset="0"/>
              </a:rPr>
              <a:t>While it’s not yet standard practice for every manufacturer to create digital twins for every vehicle sold, the automotive industry was among the early adopters of the technology.</a:t>
            </a:r>
          </a:p>
          <a:p>
            <a:pPr algn="l"/>
            <a:endParaRPr lang="en-US" b="0" i="0" dirty="0">
              <a:solidFill>
                <a:srgbClr val="222222"/>
              </a:solidFill>
              <a:effectLst/>
              <a:latin typeface="Arial" panose="020B0604020202020204" pitchFamily="34" charset="0"/>
            </a:endParaRPr>
          </a:p>
          <a:p>
            <a:pPr algn="l"/>
            <a:endParaRPr lang="en-US" b="0" i="0" dirty="0">
              <a:solidFill>
                <a:srgbClr val="222222"/>
              </a:solidFill>
              <a:effectLst/>
              <a:latin typeface="Arial" panose="020B0604020202020204" pitchFamily="34" charset="0"/>
            </a:endParaRPr>
          </a:p>
          <a:p>
            <a:pPr eaLnBrk="1" hangingPunct="1"/>
            <a:endParaRPr lang="en-GB" altLang="es-ES" dirty="0"/>
          </a:p>
        </p:txBody>
      </p:sp>
    </p:spTree>
    <p:extLst>
      <p:ext uri="{BB962C8B-B14F-4D97-AF65-F5344CB8AC3E}">
        <p14:creationId xmlns:p14="http://schemas.microsoft.com/office/powerpoint/2010/main" val="4177867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9</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3202665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10</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1291316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11</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52927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Ingeniería Web</a:t>
            </a:r>
          </a:p>
        </p:txBody>
      </p:sp>
      <p:sp>
        <p:nvSpPr>
          <p:cNvPr id="225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r>
              <a:rPr kumimoji="0" lang="es-ES_tradnl" altLang="es-ES" sz="900"/>
              <a:t>Departamento de Lenguajes y Ciencias de la Computación</a:t>
            </a:r>
          </a:p>
        </p:txBody>
      </p:sp>
      <p:sp>
        <p:nvSpPr>
          <p:cNvPr id="225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D95C921-BAC9-4D58-A20A-2024FBBF2428}" type="slidenum">
              <a:rPr kumimoji="0" lang="es-ES_tradnl" altLang="es-ES" sz="900" smtClean="0"/>
              <a:pPr>
                <a:spcBef>
                  <a:spcPct val="0"/>
                </a:spcBef>
              </a:pPr>
              <a:t>12</a:t>
            </a:fld>
            <a:endParaRPr kumimoji="0" lang="es-ES_tradnl" altLang="es-ES" sz="900"/>
          </a:p>
        </p:txBody>
      </p:sp>
      <p:sp>
        <p:nvSpPr>
          <p:cNvPr id="22533" name="Rectangle 2"/>
          <p:cNvSpPr>
            <a:spLocks noGrp="1" noRot="1" noChangeAspect="1" noChangeArrowheads="1" noTextEdit="1"/>
          </p:cNvSpPr>
          <p:nvPr>
            <p:ph type="sldImg"/>
          </p:nvPr>
        </p:nvSpPr>
        <p:spPr>
          <a:ln/>
        </p:spPr>
      </p:sp>
      <p:sp>
        <p:nvSpPr>
          <p:cNvPr id="225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s-ES"/>
          </a:p>
        </p:txBody>
      </p:sp>
    </p:spTree>
    <p:extLst>
      <p:ext uri="{BB962C8B-B14F-4D97-AF65-F5344CB8AC3E}">
        <p14:creationId xmlns:p14="http://schemas.microsoft.com/office/powerpoint/2010/main" val="227355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_tradnl"/>
              <a:t>Clic para editar título</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_tradnl"/>
              <a:t>Clic para editar título</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_tradnl"/>
              <a:t>Clic para editar título</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_tradnl"/>
              <a:t>Clic para editar título</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_tradnl"/>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_tradnl"/>
              <a:t>Clic para editar título</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_tradnl"/>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_tradnl"/>
              <a:t>Clic para editar título</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_tradnl"/>
              <a:t>Clic para editar título</a:t>
            </a:r>
            <a:endParaRPr lang="en-US" dirty="0"/>
          </a:p>
        </p:txBody>
      </p:sp>
      <p:sp>
        <p:nvSpPr>
          <p:cNvPr id="3" name="Content Placeholder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_tradnl"/>
              <a:t>Clic para editar título</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 para editar título</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 para editar título</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_tradnl"/>
              <a:t>Clic para editar título</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_tradnl"/>
              <a:t>Clic para editar título</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6/16/2025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_tradnl"/>
              <a:t>Clic para editar título</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_tradnl"/>
              <a:t>Arrastre la imagen al marcador de posición o haga clic en el icono para agregarla</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6/16/2025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_tradnl"/>
              <a:t>Clic para editar título</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6/16/2025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blogs.sw.siemens.com/simcenter/apollo-13-the-first-digital-twin" TargetMode="Externa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8.jpe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awortmann.github.io/research/digital_twin_definition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digitaltwinconsortium.org/glossary/glossa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direct.com/science/article/pii/S095058492400108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hyperlink" Target="https://www.siemens.com/press/pool/de/events/2017/corporate/2017-12-innovation/inno2017-digitaltwin-e.pdf" TargetMode="External"/><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19.png"/><Relationship Id="rId5" Type="http://schemas.openxmlformats.org/officeDocument/2006/relationships/image" Target="../media/image55.jpeg"/><Relationship Id="rId10" Type="http://schemas.openxmlformats.org/officeDocument/2006/relationships/hyperlink" Target="https://digitaltwininsider.com/2024/05/21/bp-digital-twin-technology-to-enhance-global-oil-and-gas-operations/" TargetMode="External"/><Relationship Id="rId4" Type="http://schemas.openxmlformats.org/officeDocument/2006/relationships/image" Target="../media/image54.png"/><Relationship Id="rId9"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sme.org/iiot-platform-creates-a-digital-twin-of-f-35-manufacturing-facilities" TargetMode="External"/><Relationship Id="rId5" Type="http://schemas.openxmlformats.org/officeDocument/2006/relationships/image" Target="../media/image62.jpe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mikekalil.com/blog/tesla-digital-twins" TargetMode="External"/><Relationship Id="rId4" Type="http://schemas.openxmlformats.org/officeDocument/2006/relationships/image" Target="../media/image64.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science/article/pii/S0308521X20309070" TargetMode="External"/><Relationship Id="rId7" Type="http://schemas.openxmlformats.org/officeDocument/2006/relationships/image" Target="../media/image69.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746-024-01073-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ieeexplore.ieee.org/abstract/document/8764584?casa_token=auj2Ba8ltOYAAAAA:_eIT2s5-yDBBB4G2ZV3kQPNAe37gbwxKwyjFQ3Dw2xynH6vsFmuzjAF9BK7Q89d3y79cw7tExA" TargetMode="External"/><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hexa-x-ii.eu/" TargetMode="External"/><Relationship Id="rId5" Type="http://schemas.openxmlformats.org/officeDocument/2006/relationships/hyperlink" Target="https://www.ericsson.com/en/network-services/deployment/site-digital-twin?gad_source=1&amp;gad_campaignid=1692259585&amp;gbraid=0AAAAADHBq_VFKV4j3dwyXImPFTkpn9-YU&amp;gclid=Cj0KCQjw0qTCBhCmARIsAAj8C4bFyUJL9TYX5GaRwmqVauWNUA15GUOcUyk9gwGNegAKONdjEhxQrOcaAhgWEALw_wcB&amp;gclsrc=aw.ds" TargetMode="Externa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19.png"/><Relationship Id="rId4" Type="http://schemas.openxmlformats.org/officeDocument/2006/relationships/hyperlink" Target="https://atenea.lcc.uma.es/projects/IPSC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journals.riverpublishers.com/index.php/JWE/article/view/24675/19163"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86.png"/><Relationship Id="rId3" Type="http://schemas.openxmlformats.org/officeDocument/2006/relationships/notesSlide" Target="../notesSlides/notesSlide39.xml"/><Relationship Id="rId7" Type="http://schemas.openxmlformats.org/officeDocument/2006/relationships/oleObject" Target="../embeddings/oleObject1.bin"/><Relationship Id="rId12" Type="http://schemas.openxmlformats.org/officeDocument/2006/relationships/image" Target="../media/image8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5.png"/><Relationship Id="rId11" Type="http://schemas.openxmlformats.org/officeDocument/2006/relationships/oleObject" Target="../embeddings/oleObject3.bin"/><Relationship Id="rId5" Type="http://schemas.openxmlformats.org/officeDocument/2006/relationships/image" Target="../media/image19.png"/><Relationship Id="rId10" Type="http://schemas.openxmlformats.org/officeDocument/2006/relationships/image" Target="../media/image83.wmf"/><Relationship Id="rId4" Type="http://schemas.openxmlformats.org/officeDocument/2006/relationships/hyperlink" Target="https://riuma.uma.es/xmlui/bitstream/handle/10630/38245/TD_MU%c3%91OZ_ARIZA%2c%20Paula.pdf?sequence=1&amp;isAllowed=y" TargetMode="External"/><Relationship Id="rId9" Type="http://schemas.openxmlformats.org/officeDocument/2006/relationships/oleObject" Target="../embeddings/oleObject2.bin"/><Relationship Id="rId14" Type="http://schemas.openxmlformats.org/officeDocument/2006/relationships/image" Target="../media/image87.pn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slideLayout" Target="../slideLayouts/slideLayout2.xml"/><Relationship Id="rId7" Type="http://schemas.openxmlformats.org/officeDocument/2006/relationships/image" Target="../media/image9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svg"/><Relationship Id="rId9" Type="http://schemas.openxmlformats.org/officeDocument/2006/relationships/image" Target="../media/image101.png"/></Relationships>
</file>

<file path=ppt/slides/_rels/slide4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9.jpg"/><Relationship Id="rId3" Type="http://schemas.openxmlformats.org/officeDocument/2006/relationships/image" Target="../media/image114.jpg"/><Relationship Id="rId7" Type="http://schemas.openxmlformats.org/officeDocument/2006/relationships/image" Target="../media/image11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jp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3.jpg"/><Relationship Id="rId5" Type="http://schemas.openxmlformats.org/officeDocument/2006/relationships/image" Target="../media/image122.jpg"/><Relationship Id="rId4" Type="http://schemas.openxmlformats.org/officeDocument/2006/relationships/image" Target="../media/image121.jpg"/></Relationships>
</file>

<file path=ppt/slides/_rels/slide5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9.jpg"/><Relationship Id="rId7" Type="http://schemas.openxmlformats.org/officeDocument/2006/relationships/hyperlink" Target="https://github.com/ertis-research/OpenTwin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9.png"/><Relationship Id="rId4" Type="http://schemas.openxmlformats.org/officeDocument/2006/relationships/image" Target="../media/image125.png"/><Relationship Id="rId9" Type="http://schemas.openxmlformats.org/officeDocument/2006/relationships/image" Target="../media/image11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Digital_twi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08002" y="2404534"/>
            <a:ext cx="8991782" cy="1646302"/>
          </a:xfrm>
        </p:spPr>
        <p:txBody>
          <a:bodyPr/>
          <a:lstStyle/>
          <a:p>
            <a:pPr algn="ctr">
              <a:spcBef>
                <a:spcPts val="1200"/>
              </a:spcBef>
            </a:pPr>
            <a:r>
              <a:rPr lang="es-ES_tradnl" dirty="0">
                <a:solidFill>
                  <a:schemeClr val="accent2"/>
                </a:solidFill>
              </a:rPr>
              <a:t>Digital </a:t>
            </a:r>
            <a:r>
              <a:rPr lang="es-ES_tradnl" dirty="0" err="1">
                <a:solidFill>
                  <a:schemeClr val="accent2"/>
                </a:solidFill>
              </a:rPr>
              <a:t>Twins</a:t>
            </a:r>
            <a:br>
              <a:rPr lang="es-ES_tradnl" dirty="0">
                <a:solidFill>
                  <a:schemeClr val="accent2"/>
                </a:solidFill>
              </a:rPr>
            </a:br>
            <a:br>
              <a:rPr lang="es-ES_tradnl" sz="1200" dirty="0">
                <a:solidFill>
                  <a:schemeClr val="accent2"/>
                </a:solidFill>
              </a:rPr>
            </a:br>
            <a:r>
              <a:rPr lang="en-US" sz="3600" b="0" i="0" dirty="0">
                <a:solidFill>
                  <a:schemeClr val="accent2"/>
                </a:solidFill>
                <a:effectLst/>
                <a:latin typeface="Tahoma" panose="020B0604030504040204" pitchFamily="34" charset="0"/>
              </a:rPr>
              <a:t>state-of-the-art, use cases, and new trends</a:t>
            </a:r>
            <a:endParaRPr lang="es-ES_tradnl" dirty="0">
              <a:solidFill>
                <a:schemeClr val="accent2"/>
              </a:solidFill>
            </a:endParaRPr>
          </a:p>
        </p:txBody>
      </p:sp>
      <p:sp>
        <p:nvSpPr>
          <p:cNvPr id="3" name="Subtítulo 2"/>
          <p:cNvSpPr>
            <a:spLocks noGrp="1"/>
          </p:cNvSpPr>
          <p:nvPr>
            <p:ph type="subTitle" idx="1"/>
          </p:nvPr>
        </p:nvSpPr>
        <p:spPr>
          <a:xfrm>
            <a:off x="1112929" y="4050833"/>
            <a:ext cx="7766936" cy="2548570"/>
          </a:xfrm>
        </p:spPr>
        <p:txBody>
          <a:bodyPr>
            <a:normAutofit/>
          </a:bodyPr>
          <a:lstStyle/>
          <a:p>
            <a:endParaRPr lang="es-ES_tradnl" dirty="0"/>
          </a:p>
          <a:p>
            <a:pPr algn="ctr"/>
            <a:r>
              <a:rPr lang="es-ES_tradnl" sz="2000" b="1" i="1" dirty="0">
                <a:solidFill>
                  <a:schemeClr val="accent2"/>
                </a:solidFill>
              </a:rPr>
              <a:t>Carlos Canal – ITIS Software, </a:t>
            </a:r>
            <a:r>
              <a:rPr lang="es-ES_tradnl" sz="2000" b="1" i="1" dirty="0" err="1">
                <a:solidFill>
                  <a:schemeClr val="accent2"/>
                </a:solidFill>
              </a:rPr>
              <a:t>University</a:t>
            </a:r>
            <a:r>
              <a:rPr lang="es-ES_tradnl" sz="2000" b="1" i="1" dirty="0">
                <a:solidFill>
                  <a:schemeClr val="accent2"/>
                </a:solidFill>
              </a:rPr>
              <a:t> </a:t>
            </a:r>
            <a:r>
              <a:rPr lang="es-ES_tradnl" sz="2000" b="1" i="1" dirty="0" err="1">
                <a:solidFill>
                  <a:schemeClr val="accent2"/>
                </a:solidFill>
              </a:rPr>
              <a:t>of</a:t>
            </a:r>
            <a:r>
              <a:rPr lang="es-ES_tradnl" sz="2000" b="1" i="1" dirty="0">
                <a:solidFill>
                  <a:schemeClr val="accent2"/>
                </a:solidFill>
              </a:rPr>
              <a:t> Málaga</a:t>
            </a:r>
          </a:p>
          <a:p>
            <a:pPr algn="ctr"/>
            <a:r>
              <a:rPr lang="es-ES_tradnl" sz="2000" b="1" i="1" dirty="0">
                <a:solidFill>
                  <a:schemeClr val="accent2"/>
                </a:solidFill>
              </a:rPr>
              <a:t>Sergio Laso – Quercus SEG, </a:t>
            </a:r>
            <a:r>
              <a:rPr lang="es-ES_tradnl" sz="2000" b="1" i="1" dirty="0" err="1">
                <a:solidFill>
                  <a:schemeClr val="accent2"/>
                </a:solidFill>
              </a:rPr>
              <a:t>University</a:t>
            </a:r>
            <a:r>
              <a:rPr lang="es-ES_tradnl" sz="2000" b="1" i="1" dirty="0">
                <a:solidFill>
                  <a:schemeClr val="accent2"/>
                </a:solidFill>
              </a:rPr>
              <a:t> </a:t>
            </a:r>
            <a:r>
              <a:rPr lang="es-ES_tradnl" sz="2000" b="1" i="1" dirty="0" err="1">
                <a:solidFill>
                  <a:schemeClr val="accent2"/>
                </a:solidFill>
              </a:rPr>
              <a:t>of</a:t>
            </a:r>
            <a:r>
              <a:rPr lang="es-ES_tradnl" sz="2000" b="1" i="1" dirty="0">
                <a:solidFill>
                  <a:schemeClr val="accent2"/>
                </a:solidFill>
              </a:rPr>
              <a:t> Extremadura</a:t>
            </a:r>
          </a:p>
          <a:p>
            <a:endParaRPr lang="es-ES_tradnl" sz="2000" b="1" i="1" dirty="0">
              <a:solidFill>
                <a:schemeClr val="accent1"/>
              </a:solidFill>
            </a:endParaRPr>
          </a:p>
          <a:p>
            <a:r>
              <a:rPr lang="es-ES_tradnl" sz="1600" b="1" i="1" dirty="0" err="1">
                <a:solidFill>
                  <a:schemeClr val="accent1"/>
                </a:solidFill>
              </a:rPr>
              <a:t>SummerSOC</a:t>
            </a:r>
            <a:r>
              <a:rPr lang="es-ES_tradnl" sz="1600" b="1" i="1" dirty="0">
                <a:solidFill>
                  <a:schemeClr val="accent1"/>
                </a:solidFill>
              </a:rPr>
              <a:t> 2025</a:t>
            </a:r>
          </a:p>
          <a:p>
            <a:r>
              <a:rPr lang="es-ES" sz="1600" i="1" dirty="0" err="1">
                <a:solidFill>
                  <a:schemeClr val="accent1"/>
                </a:solidFill>
                <a:effectLst/>
                <a:latin typeface="Roboto Slab"/>
              </a:rPr>
              <a:t>Hersonissos</a:t>
            </a:r>
            <a:r>
              <a:rPr lang="es-ES" sz="1600" i="1" dirty="0">
                <a:solidFill>
                  <a:schemeClr val="accent1"/>
                </a:solidFill>
                <a:effectLst/>
                <a:latin typeface="Roboto Slab"/>
              </a:rPr>
              <a:t> (</a:t>
            </a:r>
            <a:r>
              <a:rPr lang="es-ES" sz="1600" i="1" dirty="0" err="1">
                <a:solidFill>
                  <a:schemeClr val="accent1"/>
                </a:solidFill>
                <a:effectLst/>
                <a:latin typeface="Roboto Slab"/>
              </a:rPr>
              <a:t>Crete</a:t>
            </a:r>
            <a:r>
              <a:rPr lang="es-ES" sz="1600" i="1" dirty="0">
                <a:solidFill>
                  <a:schemeClr val="accent1"/>
                </a:solidFill>
                <a:effectLst/>
                <a:latin typeface="Roboto Slab"/>
              </a:rPr>
              <a:t>), June 16th - 21th, 2025</a:t>
            </a:r>
            <a:endParaRPr lang="es-ES_tradnl" sz="1600" i="1" dirty="0">
              <a:solidFill>
                <a:schemeClr val="accent1"/>
              </a:solidFill>
            </a:endParaRPr>
          </a:p>
        </p:txBody>
      </p:sp>
    </p:spTree>
    <p:extLst>
      <p:ext uri="{BB962C8B-B14F-4D97-AF65-F5344CB8AC3E}">
        <p14:creationId xmlns:p14="http://schemas.microsoft.com/office/powerpoint/2010/main" val="1391550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a:t>A </a:t>
            </a:r>
            <a:r>
              <a:rPr lang="es-ES" altLang="es-ES" sz="4000" dirty="0" err="1"/>
              <a:t>brief</a:t>
            </a:r>
            <a:r>
              <a:rPr lang="es-ES" altLang="es-ES" sz="4000" dirty="0"/>
              <a:t> </a:t>
            </a:r>
            <a:r>
              <a:rPr lang="es-ES" altLang="es-ES" sz="4000" dirty="0" err="1"/>
              <a:t>history</a:t>
            </a:r>
            <a:r>
              <a:rPr lang="es-ES" altLang="es-ES" sz="4000" dirty="0"/>
              <a:t> </a:t>
            </a:r>
            <a:r>
              <a:rPr lang="es-ES" altLang="es-ES" sz="4000" dirty="0" err="1"/>
              <a:t>of</a:t>
            </a:r>
            <a:r>
              <a:rPr lang="es-ES" altLang="es-ES" sz="4000" dirty="0"/>
              <a:t> Digital </a:t>
            </a:r>
            <a:r>
              <a:rPr lang="es-ES" altLang="es-ES" sz="4000" dirty="0" err="1"/>
              <a:t>Twins</a:t>
            </a:r>
            <a:endParaRPr lang="es-ES" altLang="es-ES" dirty="0"/>
          </a:p>
        </p:txBody>
      </p:sp>
      <p:sp>
        <p:nvSpPr>
          <p:cNvPr id="21507" name="Rectangle 3"/>
          <p:cNvSpPr>
            <a:spLocks noGrp="1" noChangeArrowheads="1"/>
          </p:cNvSpPr>
          <p:nvPr>
            <p:ph type="body" idx="1"/>
          </p:nvPr>
        </p:nvSpPr>
        <p:spPr>
          <a:xfrm>
            <a:off x="665999" y="1494000"/>
            <a:ext cx="9487292" cy="5030626"/>
          </a:xfrm>
        </p:spPr>
        <p:txBody>
          <a:bodyPr>
            <a:normAutofit fontScale="85000" lnSpcReduction="20000"/>
          </a:bodyPr>
          <a:lstStyle/>
          <a:p>
            <a:pPr eaLnBrk="1" hangingPunct="1"/>
            <a:r>
              <a:rPr lang="es-ES" altLang="es-ES" sz="2800" dirty="0" err="1"/>
              <a:t>The</a:t>
            </a:r>
            <a:r>
              <a:rPr lang="es-ES" altLang="es-ES" sz="2800" dirty="0"/>
              <a:t> </a:t>
            </a:r>
            <a:r>
              <a:rPr lang="es-ES" altLang="es-ES" sz="2800" dirty="0" err="1"/>
              <a:t>Apollo</a:t>
            </a:r>
            <a:r>
              <a:rPr lang="es-ES" altLang="es-ES" sz="2800" dirty="0"/>
              <a:t> 13 </a:t>
            </a:r>
            <a:r>
              <a:rPr lang="es-ES" altLang="es-ES" sz="2800" dirty="0" err="1"/>
              <a:t>Mission</a:t>
            </a:r>
            <a:r>
              <a:rPr lang="es-ES" altLang="es-ES" sz="2800" dirty="0"/>
              <a:t> (1970)</a:t>
            </a: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r>
              <a:rPr lang="es-ES" sz="2100" dirty="0"/>
              <a:t>			     </a:t>
            </a:r>
            <a:r>
              <a:rPr lang="es-ES" sz="1900" dirty="0" err="1"/>
              <a:t>The</a:t>
            </a:r>
            <a:r>
              <a:rPr lang="es-ES" sz="1900" dirty="0"/>
              <a:t> </a:t>
            </a:r>
            <a:r>
              <a:rPr lang="es-ES" sz="1900" dirty="0" err="1"/>
              <a:t>Apollo</a:t>
            </a:r>
            <a:r>
              <a:rPr lang="es-ES" sz="1900" dirty="0"/>
              <a:t> 13</a:t>
            </a:r>
            <a:r>
              <a:rPr lang="es-ES" sz="2100" dirty="0"/>
              <a:t>						</a:t>
            </a:r>
            <a:r>
              <a:rPr lang="es-ES" sz="1900" dirty="0" err="1"/>
              <a:t>Its</a:t>
            </a:r>
            <a:r>
              <a:rPr lang="es-ES" sz="1900" dirty="0"/>
              <a:t> “Digital Twin” </a:t>
            </a:r>
            <a:r>
              <a:rPr lang="es-ES" sz="1900" dirty="0" err="1"/>
              <a:t>on</a:t>
            </a:r>
            <a:r>
              <a:rPr lang="es-ES" sz="1900" dirty="0"/>
              <a:t> </a:t>
            </a:r>
            <a:r>
              <a:rPr lang="es-ES" sz="1900" dirty="0" err="1"/>
              <a:t>Earth</a:t>
            </a:r>
            <a:endParaRPr lang="es-ES" sz="2100" dirty="0"/>
          </a:p>
          <a:p>
            <a:pPr marL="0" indent="0">
              <a:lnSpc>
                <a:spcPct val="140000"/>
              </a:lnSpc>
              <a:spcBef>
                <a:spcPts val="0"/>
              </a:spcBef>
              <a:buNone/>
            </a:pPr>
            <a:br>
              <a:rPr lang="es-ES" sz="1900" dirty="0"/>
            </a:br>
            <a:r>
              <a:rPr lang="en-GB" sz="1900" dirty="0"/>
              <a:t>https://blogs.sw.siemens.com/simcenter/apollo-13-the-first-digital-twin</a:t>
            </a:r>
            <a:endParaRPr lang="es-ES" altLang="es-ES" sz="21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10</a:t>
            </a:fld>
            <a:endParaRPr lang="en-GB" altLang="es-ES" sz="1000" dirty="0">
              <a:solidFill>
                <a:schemeClr val="bg1"/>
              </a:solidFill>
              <a:latin typeface="Arial Narrow" panose="020B0606020202030204" pitchFamily="34" charset="0"/>
            </a:endParaRPr>
          </a:p>
        </p:txBody>
      </p:sp>
      <p:pic>
        <p:nvPicPr>
          <p:cNvPr id="1026" name="Picture 2">
            <a:extLst>
              <a:ext uri="{FF2B5EF4-FFF2-40B4-BE49-F238E27FC236}">
                <a16:creationId xmlns:a16="http://schemas.microsoft.com/office/drawing/2014/main" id="{B89DA4AB-70EC-439F-BF0E-27E54BCD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185" y="458759"/>
            <a:ext cx="1131224" cy="1133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pollo 13 simulators">
            <a:extLst>
              <a:ext uri="{FF2B5EF4-FFF2-40B4-BE49-F238E27FC236}">
                <a16:creationId xmlns:a16="http://schemas.microsoft.com/office/drawing/2014/main" id="{00361A60-6E73-49A1-8527-BD483151F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472" y="1944197"/>
            <a:ext cx="4371546" cy="34621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pollo 13 | Mission, History, &amp; Facts | Britannica">
            <a:extLst>
              <a:ext uri="{FF2B5EF4-FFF2-40B4-BE49-F238E27FC236}">
                <a16:creationId xmlns:a16="http://schemas.microsoft.com/office/drawing/2014/main" id="{C4F55A65-3A8F-459B-A7C4-9DD89F521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089" y="1943187"/>
            <a:ext cx="3902514" cy="3463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lick Here Icons - Free SVG &amp; PNG Click Here Images - Noun Project">
            <a:hlinkClick r:id="rId6"/>
            <a:extLst>
              <a:ext uri="{FF2B5EF4-FFF2-40B4-BE49-F238E27FC236}">
                <a16:creationId xmlns:a16="http://schemas.microsoft.com/office/drawing/2014/main" id="{6E8D87C2-93B2-425D-9EE5-04E47882F0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681" t="19387" r="19383" b="20000"/>
          <a:stretch/>
        </p:blipFill>
        <p:spPr bwMode="auto">
          <a:xfrm>
            <a:off x="7458252" y="6039823"/>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33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Apollo 13 mission profile">
            <a:extLst>
              <a:ext uri="{FF2B5EF4-FFF2-40B4-BE49-F238E27FC236}">
                <a16:creationId xmlns:a16="http://schemas.microsoft.com/office/drawing/2014/main" id="{C95A3E81-BA61-4266-A96A-2EC450211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479" y="1991816"/>
            <a:ext cx="8281690" cy="4140845"/>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D012E3B-9CCD-44CA-A278-AE02C0A498FE}"/>
              </a:ext>
            </a:extLst>
          </p:cNvPr>
          <p:cNvSpPr/>
          <p:nvPr/>
        </p:nvSpPr>
        <p:spPr>
          <a:xfrm>
            <a:off x="6020145" y="5222404"/>
            <a:ext cx="2250831" cy="27721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Rectangle 2"/>
          <p:cNvSpPr>
            <a:spLocks noGrp="1" noChangeArrowheads="1"/>
          </p:cNvSpPr>
          <p:nvPr>
            <p:ph type="title"/>
          </p:nvPr>
        </p:nvSpPr>
        <p:spPr/>
        <p:txBody>
          <a:bodyPr/>
          <a:lstStyle/>
          <a:p>
            <a:pPr eaLnBrk="1" hangingPunct="1"/>
            <a:r>
              <a:rPr lang="es-ES" altLang="es-ES" sz="4000" dirty="0" err="1"/>
              <a:t>The</a:t>
            </a:r>
            <a:r>
              <a:rPr lang="es-ES" altLang="es-ES" sz="4000" dirty="0"/>
              <a:t> </a:t>
            </a:r>
            <a:r>
              <a:rPr lang="es-ES" altLang="es-ES" sz="4000" dirty="0" err="1"/>
              <a:t>Apollo</a:t>
            </a:r>
            <a:r>
              <a:rPr lang="es-ES" altLang="es-ES" sz="4000" dirty="0"/>
              <a:t> 13 </a:t>
            </a:r>
            <a:r>
              <a:rPr lang="es-ES" altLang="es-ES" sz="4000" dirty="0" err="1"/>
              <a:t>Mission</a:t>
            </a:r>
            <a:endParaRPr lang="es-ES" altLang="es-ES" dirty="0"/>
          </a:p>
        </p:txBody>
      </p:sp>
      <p:sp>
        <p:nvSpPr>
          <p:cNvPr id="21507" name="Rectangle 3"/>
          <p:cNvSpPr>
            <a:spLocks noGrp="1" noChangeArrowheads="1"/>
          </p:cNvSpPr>
          <p:nvPr>
            <p:ph type="body" idx="1"/>
          </p:nvPr>
        </p:nvSpPr>
        <p:spPr>
          <a:xfrm>
            <a:off x="665999" y="1494000"/>
            <a:ext cx="9487292" cy="5283318"/>
          </a:xfrm>
        </p:spPr>
        <p:txBody>
          <a:bodyPr>
            <a:normAutofit/>
          </a:bodyPr>
          <a:lstStyle/>
          <a:p>
            <a:pPr eaLnBrk="1" hangingPunct="1"/>
            <a:r>
              <a:rPr lang="es-ES" altLang="es-ES" sz="2400" dirty="0" err="1"/>
              <a:t>The</a:t>
            </a:r>
            <a:r>
              <a:rPr lang="es-ES" altLang="es-ES" sz="2400" dirty="0"/>
              <a:t> </a:t>
            </a:r>
            <a:r>
              <a:rPr lang="es-ES" altLang="es-ES" sz="2400" dirty="0" err="1"/>
              <a:t>incident</a:t>
            </a:r>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11</a:t>
            </a:fld>
            <a:endParaRPr lang="en-GB" altLang="es-ES" sz="1000" dirty="0">
              <a:solidFill>
                <a:schemeClr val="bg1"/>
              </a:solidFill>
              <a:latin typeface="Arial Narrow" panose="020B0606020202030204" pitchFamily="34" charset="0"/>
            </a:endParaRPr>
          </a:p>
        </p:txBody>
      </p:sp>
      <p:pic>
        <p:nvPicPr>
          <p:cNvPr id="1026" name="Picture 2">
            <a:extLst>
              <a:ext uri="{FF2B5EF4-FFF2-40B4-BE49-F238E27FC236}">
                <a16:creationId xmlns:a16="http://schemas.microsoft.com/office/drawing/2014/main" id="{B89DA4AB-70EC-439F-BF0E-27E54BCD4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185" y="458759"/>
            <a:ext cx="1131224" cy="113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The</a:t>
            </a:r>
            <a:r>
              <a:rPr lang="es-ES" altLang="es-ES" sz="4000" dirty="0"/>
              <a:t> </a:t>
            </a:r>
            <a:r>
              <a:rPr lang="es-ES" altLang="es-ES" sz="4000" dirty="0" err="1"/>
              <a:t>Apollo</a:t>
            </a:r>
            <a:r>
              <a:rPr lang="es-ES" altLang="es-ES" sz="4000" dirty="0"/>
              <a:t> 13 </a:t>
            </a:r>
            <a:r>
              <a:rPr lang="es-ES" altLang="es-ES" sz="4000" dirty="0" err="1"/>
              <a:t>Mission</a:t>
            </a:r>
            <a:endParaRPr lang="es-ES" altLang="es-ES" dirty="0"/>
          </a:p>
        </p:txBody>
      </p:sp>
      <p:sp>
        <p:nvSpPr>
          <p:cNvPr id="21507" name="Rectangle 3"/>
          <p:cNvSpPr>
            <a:spLocks noGrp="1" noChangeArrowheads="1"/>
          </p:cNvSpPr>
          <p:nvPr>
            <p:ph type="body" idx="1"/>
          </p:nvPr>
        </p:nvSpPr>
        <p:spPr>
          <a:xfrm>
            <a:off x="665999" y="1494000"/>
            <a:ext cx="9487292" cy="5283318"/>
          </a:xfrm>
        </p:spPr>
        <p:txBody>
          <a:bodyPr>
            <a:normAutofit/>
          </a:bodyPr>
          <a:lstStyle/>
          <a:p>
            <a:pPr eaLnBrk="1" hangingPunct="1"/>
            <a:r>
              <a:rPr lang="es-ES" altLang="es-ES" sz="2400" dirty="0" err="1"/>
              <a:t>The</a:t>
            </a:r>
            <a:r>
              <a:rPr lang="es-ES" altLang="es-ES" sz="2400" dirty="0"/>
              <a:t> </a:t>
            </a:r>
            <a:r>
              <a:rPr lang="es-ES" altLang="es-ES" sz="2400" dirty="0" err="1"/>
              <a:t>very</a:t>
            </a:r>
            <a:r>
              <a:rPr lang="es-ES" altLang="es-ES" sz="2400" dirty="0"/>
              <a:t> </a:t>
            </a:r>
            <a:r>
              <a:rPr lang="es-ES" altLang="es-ES" sz="2400" dirty="0" err="1"/>
              <a:t>first</a:t>
            </a:r>
            <a:r>
              <a:rPr lang="es-ES" altLang="es-ES" sz="2400" dirty="0"/>
              <a:t> </a:t>
            </a:r>
            <a:r>
              <a:rPr lang="es-ES" altLang="es-ES" sz="2400" dirty="0" err="1"/>
              <a:t>twins</a:t>
            </a:r>
            <a:r>
              <a:rPr lang="es-ES" altLang="es-ES" sz="2400" dirty="0"/>
              <a:t>?</a:t>
            </a:r>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r>
              <a:rPr lang="es-ES" altLang="es-ES" sz="2000" dirty="0" err="1"/>
              <a:t>but</a:t>
            </a:r>
            <a:r>
              <a:rPr lang="es-ES" altLang="es-ES" sz="2000" dirty="0"/>
              <a:t> </a:t>
            </a:r>
            <a:r>
              <a:rPr lang="es-ES" altLang="es-ES" sz="2000" dirty="0" err="1"/>
              <a:t>synchronization</a:t>
            </a:r>
            <a:r>
              <a:rPr lang="es-ES" altLang="es-ES" sz="2000" dirty="0"/>
              <a:t> </a:t>
            </a:r>
            <a:r>
              <a:rPr lang="es-ES" altLang="es-ES" sz="2000" dirty="0" err="1"/>
              <a:t>was</a:t>
            </a:r>
            <a:r>
              <a:rPr lang="es-ES" altLang="es-ES" sz="2000" dirty="0"/>
              <a:t> </a:t>
            </a:r>
            <a:r>
              <a:rPr lang="es-ES" altLang="es-ES" sz="2000" dirty="0" err="1"/>
              <a:t>performed</a:t>
            </a:r>
            <a:r>
              <a:rPr lang="es-ES" altLang="es-ES" sz="2000" dirty="0"/>
              <a:t> </a:t>
            </a:r>
            <a:r>
              <a:rPr lang="es-ES" altLang="es-ES" sz="2000" dirty="0" err="1"/>
              <a:t>manually</a:t>
            </a:r>
            <a:r>
              <a:rPr lang="es-ES" altLang="es-ES" sz="2000" dirty="0"/>
              <a:t>.</a:t>
            </a: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12</a:t>
            </a:fld>
            <a:endParaRPr lang="en-GB" altLang="es-ES" sz="1000" dirty="0">
              <a:solidFill>
                <a:schemeClr val="bg1"/>
              </a:solidFill>
              <a:latin typeface="Arial Narrow" panose="020B0606020202030204" pitchFamily="34" charset="0"/>
            </a:endParaRPr>
          </a:p>
        </p:txBody>
      </p:sp>
      <p:pic>
        <p:nvPicPr>
          <p:cNvPr id="1026" name="Picture 2">
            <a:extLst>
              <a:ext uri="{FF2B5EF4-FFF2-40B4-BE49-F238E27FC236}">
                <a16:creationId xmlns:a16="http://schemas.microsoft.com/office/drawing/2014/main" id="{B89DA4AB-70EC-439F-BF0E-27E54BCD4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185" y="458759"/>
            <a:ext cx="1131224" cy="11330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pollo 13 simulators">
            <a:extLst>
              <a:ext uri="{FF2B5EF4-FFF2-40B4-BE49-F238E27FC236}">
                <a16:creationId xmlns:a16="http://schemas.microsoft.com/office/drawing/2014/main" id="{A5AD4DCC-B926-44FF-A310-9371528277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51" b="2651"/>
          <a:stretch/>
        </p:blipFill>
        <p:spPr bwMode="auto">
          <a:xfrm>
            <a:off x="5924568" y="2515545"/>
            <a:ext cx="3681432" cy="276107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pollo 13 | Mission, History, &amp; Facts | Britannica">
            <a:extLst>
              <a:ext uri="{FF2B5EF4-FFF2-40B4-BE49-F238E27FC236}">
                <a16:creationId xmlns:a16="http://schemas.microsoft.com/office/drawing/2014/main" id="{8C9B14FD-3B5F-44AD-B473-3920FE8C8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43" b="7743"/>
          <a:stretch/>
        </p:blipFill>
        <p:spPr bwMode="auto">
          <a:xfrm>
            <a:off x="354951" y="2523566"/>
            <a:ext cx="3681432" cy="2761074"/>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Curved Right 7">
            <a:extLst>
              <a:ext uri="{FF2B5EF4-FFF2-40B4-BE49-F238E27FC236}">
                <a16:creationId xmlns:a16="http://schemas.microsoft.com/office/drawing/2014/main" id="{E2D1D2D6-ABFE-43E5-BCC4-BE770AD55547}"/>
              </a:ext>
            </a:extLst>
          </p:cNvPr>
          <p:cNvSpPr/>
          <p:nvPr/>
        </p:nvSpPr>
        <p:spPr>
          <a:xfrm rot="5400000" flipH="1">
            <a:off x="4444985" y="3506797"/>
            <a:ext cx="1155429" cy="3854917"/>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sp>
        <p:nvSpPr>
          <p:cNvPr id="28" name="Arrow: Curved Right 8">
            <a:extLst>
              <a:ext uri="{FF2B5EF4-FFF2-40B4-BE49-F238E27FC236}">
                <a16:creationId xmlns:a16="http://schemas.microsoft.com/office/drawing/2014/main" id="{BF8728C0-5A4B-44B1-823A-3140B96FC98D}"/>
              </a:ext>
            </a:extLst>
          </p:cNvPr>
          <p:cNvSpPr/>
          <p:nvPr/>
        </p:nvSpPr>
        <p:spPr>
          <a:xfrm rot="16200000" flipH="1">
            <a:off x="4640986" y="568381"/>
            <a:ext cx="1155429" cy="3854917"/>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pic>
        <p:nvPicPr>
          <p:cNvPr id="31" name="Picture 4" descr="Caution, alert, attention, danger, error, exclamation, warning">
            <a:extLst>
              <a:ext uri="{FF2B5EF4-FFF2-40B4-BE49-F238E27FC236}">
                <a16:creationId xmlns:a16="http://schemas.microsoft.com/office/drawing/2014/main" id="{49D6701C-135B-4B9A-BFD8-2893A90A6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5179" y="2440848"/>
            <a:ext cx="592585" cy="59258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astronaut, astronomy, galaxy, planet, research, science, space ">
            <a:extLst>
              <a:ext uri="{FF2B5EF4-FFF2-40B4-BE49-F238E27FC236}">
                <a16:creationId xmlns:a16="http://schemas.microsoft.com/office/drawing/2014/main" id="{9BC4424B-14D4-4C48-A5BE-9CB23E1924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2234" y="2423833"/>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7" name="Explosion: 14 Points 16">
            <a:extLst>
              <a:ext uri="{FF2B5EF4-FFF2-40B4-BE49-F238E27FC236}">
                <a16:creationId xmlns:a16="http://schemas.microsoft.com/office/drawing/2014/main" id="{9321C666-7DFD-4A26-831D-9D8940B93A39}"/>
              </a:ext>
            </a:extLst>
          </p:cNvPr>
          <p:cNvSpPr/>
          <p:nvPr/>
        </p:nvSpPr>
        <p:spPr>
          <a:xfrm>
            <a:off x="1914382" y="2722338"/>
            <a:ext cx="1116612" cy="928268"/>
          </a:xfrm>
          <a:prstGeom prst="irregularSeal2">
            <a:avLst/>
          </a:prstGeom>
          <a:blipFill dpi="0" rotWithShape="1">
            <a:blip r:embed="rId8"/>
            <a:srcRect/>
            <a:stretch>
              <a:fillRect l="-49000" t="1000" r="6000" b="-5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upo 2">
            <a:extLst>
              <a:ext uri="{FF2B5EF4-FFF2-40B4-BE49-F238E27FC236}">
                <a16:creationId xmlns:a16="http://schemas.microsoft.com/office/drawing/2014/main" id="{43672507-89DE-43F4-9E3D-F7D82A7D2E37}"/>
              </a:ext>
            </a:extLst>
          </p:cNvPr>
          <p:cNvGrpSpPr/>
          <p:nvPr/>
        </p:nvGrpSpPr>
        <p:grpSpPr>
          <a:xfrm>
            <a:off x="4826536" y="4283291"/>
            <a:ext cx="1259321" cy="1289875"/>
            <a:chOff x="4665670" y="4287524"/>
            <a:chExt cx="1259321" cy="1289875"/>
          </a:xfrm>
        </p:grpSpPr>
        <p:pic>
          <p:nvPicPr>
            <p:cNvPr id="53" name="Picture 6" descr="solution, key, connect, observation, solve, problem ">
              <a:extLst>
                <a:ext uri="{FF2B5EF4-FFF2-40B4-BE49-F238E27FC236}">
                  <a16:creationId xmlns:a16="http://schemas.microsoft.com/office/drawing/2014/main" id="{22F2A5B5-8A73-4EE8-A3A6-AA7E919086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6811" y="4899219"/>
              <a:ext cx="678180" cy="678180"/>
            </a:xfrm>
            <a:prstGeom prst="roundRect">
              <a:avLst>
                <a:gd name="adj" fmla="val 8594"/>
              </a:avLst>
            </a:prstGeom>
            <a:solidFill>
              <a:srgbClr val="FFFFFF">
                <a:shade val="85000"/>
              </a:srgbClr>
            </a:solidFill>
            <a:ln w="19050">
              <a:solidFill>
                <a:schemeClr val="tx2">
                  <a:lumMod val="50000"/>
                </a:schemeClr>
              </a:solidFill>
            </a:ln>
            <a:effectLst>
              <a:reflection blurRad="12700" stA="38000" endPos="28000" dist="5000" dir="5400000" sy="-100000" algn="bl" rotWithShape="0"/>
            </a:effectLst>
          </p:spPr>
        </p:pic>
        <p:pic>
          <p:nvPicPr>
            <p:cNvPr id="54" name="Picture 15">
              <a:extLst>
                <a:ext uri="{FF2B5EF4-FFF2-40B4-BE49-F238E27FC236}">
                  <a16:creationId xmlns:a16="http://schemas.microsoft.com/office/drawing/2014/main" id="{229E1187-00DA-4A84-AFCA-FFE5EF1E46E2}"/>
                </a:ext>
              </a:extLst>
            </p:cNvPr>
            <p:cNvPicPr>
              <a:picLocks noChangeAspect="1"/>
            </p:cNvPicPr>
            <p:nvPr/>
          </p:nvPicPr>
          <p:blipFill>
            <a:blip r:embed="rId10"/>
            <a:stretch>
              <a:fillRect/>
            </a:stretch>
          </p:blipFill>
          <p:spPr>
            <a:xfrm>
              <a:off x="4665670" y="4287524"/>
              <a:ext cx="1111657" cy="1111657"/>
            </a:xfrm>
            <a:prstGeom prst="rect">
              <a:avLst/>
            </a:prstGeom>
          </p:spPr>
        </p:pic>
      </p:grpSp>
      <p:grpSp>
        <p:nvGrpSpPr>
          <p:cNvPr id="2" name="Grupo 1">
            <a:extLst>
              <a:ext uri="{FF2B5EF4-FFF2-40B4-BE49-F238E27FC236}">
                <a16:creationId xmlns:a16="http://schemas.microsoft.com/office/drawing/2014/main" id="{91E71E65-6045-4B8D-8680-BB0BB9D4CD7B}"/>
              </a:ext>
            </a:extLst>
          </p:cNvPr>
          <p:cNvGrpSpPr/>
          <p:nvPr/>
        </p:nvGrpSpPr>
        <p:grpSpPr>
          <a:xfrm>
            <a:off x="4444999" y="3610977"/>
            <a:ext cx="1116612" cy="652398"/>
            <a:chOff x="494015" y="5577399"/>
            <a:chExt cx="1116612" cy="652398"/>
          </a:xfrm>
        </p:grpSpPr>
        <p:sp>
          <p:nvSpPr>
            <p:cNvPr id="30" name="Rectangle: Rounded Corners 10">
              <a:extLst>
                <a:ext uri="{FF2B5EF4-FFF2-40B4-BE49-F238E27FC236}">
                  <a16:creationId xmlns:a16="http://schemas.microsoft.com/office/drawing/2014/main" id="{0276F82C-7DEE-4F6D-BE3C-838C778C926E}"/>
                </a:ext>
              </a:extLst>
            </p:cNvPr>
            <p:cNvSpPr/>
            <p:nvPr/>
          </p:nvSpPr>
          <p:spPr>
            <a:xfrm>
              <a:off x="494015" y="5577399"/>
              <a:ext cx="1116612" cy="652398"/>
            </a:xfrm>
            <a:prstGeom prst="roundRect">
              <a:avLst/>
            </a:prstGeom>
            <a:effectLst>
              <a:reflection blurRad="6350" stA="52000" endA="300" endPos="35000" dir="5400000" sy="-100000" algn="bl" rotWithShape="0"/>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55" name="CuadroTexto 54">
              <a:extLst>
                <a:ext uri="{FF2B5EF4-FFF2-40B4-BE49-F238E27FC236}">
                  <a16:creationId xmlns:a16="http://schemas.microsoft.com/office/drawing/2014/main" id="{6B1C649E-1D44-4926-A801-5851BCE8F29E}"/>
                </a:ext>
              </a:extLst>
            </p:cNvPr>
            <p:cNvSpPr txBox="1"/>
            <p:nvPr/>
          </p:nvSpPr>
          <p:spPr>
            <a:xfrm>
              <a:off x="631442" y="5602533"/>
              <a:ext cx="893193" cy="584775"/>
            </a:xfrm>
            <a:prstGeom prst="rect">
              <a:avLst/>
            </a:prstGeom>
            <a:noFill/>
            <a:ln w="28575">
              <a:noFill/>
            </a:ln>
          </p:spPr>
          <p:txBody>
            <a:bodyPr wrap="none" rtlCol="0">
              <a:spAutoFit/>
            </a:bodyPr>
            <a:lstStyle/>
            <a:p>
              <a:pPr algn="ctr"/>
              <a:r>
                <a:rPr lang="es-ES" sz="1600" dirty="0">
                  <a:solidFill>
                    <a:schemeClr val="accent2"/>
                  </a:solidFill>
                </a:rPr>
                <a:t>Manual </a:t>
              </a:r>
              <a:br>
                <a:rPr lang="es-ES" sz="1600" dirty="0">
                  <a:solidFill>
                    <a:schemeClr val="accent2"/>
                  </a:solidFill>
                </a:rPr>
              </a:br>
              <a:r>
                <a:rPr lang="es-ES" sz="1600" dirty="0" err="1">
                  <a:solidFill>
                    <a:schemeClr val="accent2"/>
                  </a:solidFill>
                </a:rPr>
                <a:t>sync</a:t>
              </a:r>
              <a:endParaRPr lang="es-ES" sz="1600" dirty="0">
                <a:solidFill>
                  <a:schemeClr val="accent2"/>
                </a:solidFill>
              </a:endParaRPr>
            </a:p>
          </p:txBody>
        </p:sp>
      </p:grpSp>
      <p:pic>
        <p:nvPicPr>
          <p:cNvPr id="33" name="Picture 12" descr="Sync, circle, sharp">
            <a:extLst>
              <a:ext uri="{FF2B5EF4-FFF2-40B4-BE49-F238E27FC236}">
                <a16:creationId xmlns:a16="http://schemas.microsoft.com/office/drawing/2014/main" id="{29AB5B70-89C9-4EF2-B3B9-8BDFE9C4C292}"/>
              </a:ext>
            </a:extLst>
          </p:cNvPr>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40199" y="4091193"/>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68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olst Memorial Lecture 2022">
            <a:extLst>
              <a:ext uri="{FF2B5EF4-FFF2-40B4-BE49-F238E27FC236}">
                <a16:creationId xmlns:a16="http://schemas.microsoft.com/office/drawing/2014/main" id="{6DCBD81C-0CF4-4856-815F-31B22F16A23E}"/>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8557959" y="487562"/>
            <a:ext cx="1048041" cy="10480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507" name="Rectangle 3"/>
          <p:cNvSpPr>
            <a:spLocks noGrp="1" noChangeArrowheads="1"/>
          </p:cNvSpPr>
          <p:nvPr>
            <p:ph type="body" idx="1"/>
          </p:nvPr>
        </p:nvSpPr>
        <p:spPr>
          <a:xfrm>
            <a:off x="665999" y="1494000"/>
            <a:ext cx="9624104" cy="5283318"/>
          </a:xfrm>
        </p:spPr>
        <p:txBody>
          <a:bodyPr>
            <a:normAutofit/>
          </a:bodyPr>
          <a:lstStyle/>
          <a:p>
            <a:pPr eaLnBrk="1" hangingPunct="1"/>
            <a:r>
              <a:rPr lang="en-US" sz="2200" dirty="0">
                <a:latin typeface="Arial" panose="020B0604020202020204" pitchFamily="34" charset="0"/>
                <a:ea typeface="Tahoma" panose="020B0604030504040204" pitchFamily="34" charset="0"/>
                <a:cs typeface="Arial" panose="020B0604020202020204" pitchFamily="34" charset="0"/>
              </a:rPr>
              <a:t>The concept was first established by M. Grieves:</a:t>
            </a:r>
          </a:p>
          <a:p>
            <a:pPr lvl="1"/>
            <a:r>
              <a:rPr lang="en-US" sz="1800" dirty="0">
                <a:latin typeface="Arial" panose="020B0604020202020204" pitchFamily="34" charset="0"/>
                <a:ea typeface="Tahoma" panose="020B0604030504040204" pitchFamily="34" charset="0"/>
                <a:cs typeface="Arial" panose="020B0604020202020204" pitchFamily="34" charset="0"/>
              </a:rPr>
              <a:t>within a course on </a:t>
            </a:r>
            <a:r>
              <a:rPr lang="en-US" sz="1800" i="1" dirty="0">
                <a:latin typeface="Arial" panose="020B0604020202020204" pitchFamily="34" charset="0"/>
                <a:ea typeface="Tahoma" panose="020B0604030504040204" pitchFamily="34" charset="0"/>
                <a:cs typeface="Arial" panose="020B0604020202020204" pitchFamily="34" charset="0"/>
              </a:rPr>
              <a:t>Product </a:t>
            </a:r>
            <a:r>
              <a:rPr lang="en-US" sz="1800" i="1" dirty="0" err="1">
                <a:latin typeface="Arial" panose="020B0604020202020204" pitchFamily="34" charset="0"/>
                <a:ea typeface="Tahoma" panose="020B0604030504040204" pitchFamily="34" charset="0"/>
                <a:cs typeface="Arial" panose="020B0604020202020204" pitchFamily="34" charset="0"/>
              </a:rPr>
              <a:t>Lyfecycle</a:t>
            </a:r>
            <a:r>
              <a:rPr lang="en-US" sz="1800" i="1" dirty="0">
                <a:latin typeface="Arial" panose="020B0604020202020204" pitchFamily="34" charset="0"/>
                <a:ea typeface="Tahoma" panose="020B0604030504040204" pitchFamily="34" charset="0"/>
                <a:cs typeface="Arial" panose="020B0604020202020204" pitchFamily="34" charset="0"/>
              </a:rPr>
              <a:t> Management </a:t>
            </a:r>
            <a:r>
              <a:rPr lang="en-US" sz="1800" dirty="0">
                <a:latin typeface="Arial" panose="020B0604020202020204" pitchFamily="34" charset="0"/>
                <a:ea typeface="Tahoma" panose="020B0604030504040204" pitchFamily="34" charset="0"/>
                <a:cs typeface="Arial" panose="020B0604020202020204" pitchFamily="34" charset="0"/>
              </a:rPr>
              <a:t>in the Univ. of Michigan (2003)</a:t>
            </a:r>
          </a:p>
          <a:p>
            <a:pPr lvl="1"/>
            <a:r>
              <a:rPr lang="en-US" sz="1800" dirty="0">
                <a:latin typeface="Arial" panose="020B0604020202020204" pitchFamily="34" charset="0"/>
                <a:ea typeface="Tahoma" panose="020B0604030504040204" pitchFamily="34" charset="0"/>
                <a:cs typeface="Arial" panose="020B0604020202020204" pitchFamily="34" charset="0"/>
              </a:rPr>
              <a:t>though </a:t>
            </a:r>
            <a:r>
              <a:rPr lang="es-ES" sz="1800" dirty="0" err="1">
                <a:latin typeface="Arial" panose="020B0604020202020204" pitchFamily="34" charset="0"/>
                <a:ea typeface="Tahoma" panose="020B0604030504040204" pitchFamily="34" charset="0"/>
                <a:cs typeface="Arial" panose="020B0604020202020204" pitchFamily="34" charset="0"/>
              </a:rPr>
              <a:t>instead</a:t>
            </a:r>
            <a:r>
              <a:rPr lang="es-ES" sz="1800" dirty="0">
                <a:latin typeface="Arial" panose="020B0604020202020204" pitchFamily="34" charset="0"/>
                <a:ea typeface="Tahoma" panose="020B0604030504040204" pitchFamily="34" charset="0"/>
                <a:cs typeface="Arial" panose="020B0604020202020204" pitchFamily="34" charset="0"/>
              </a:rPr>
              <a:t> </a:t>
            </a:r>
            <a:r>
              <a:rPr lang="es-ES" sz="1800" dirty="0" err="1">
                <a:latin typeface="Arial" panose="020B0604020202020204" pitchFamily="34" charset="0"/>
                <a:ea typeface="Tahoma" panose="020B0604030504040204" pitchFamily="34" charset="0"/>
                <a:cs typeface="Arial" panose="020B0604020202020204" pitchFamily="34" charset="0"/>
              </a:rPr>
              <a:t>of</a:t>
            </a:r>
            <a:r>
              <a:rPr lang="es-ES" sz="1800" dirty="0">
                <a:latin typeface="Arial" panose="020B0604020202020204" pitchFamily="34" charset="0"/>
                <a:ea typeface="Tahoma" panose="020B0604030504040204" pitchFamily="34" charset="0"/>
                <a:cs typeface="Arial" panose="020B0604020202020204" pitchFamily="34" charset="0"/>
              </a:rPr>
              <a:t> DT,</a:t>
            </a:r>
            <a:r>
              <a:rPr lang="en-US" sz="1800" dirty="0">
                <a:latin typeface="Arial" panose="020B0604020202020204" pitchFamily="34" charset="0"/>
                <a:ea typeface="Tahoma" panose="020B0604030504040204" pitchFamily="34" charset="0"/>
                <a:cs typeface="Arial" panose="020B0604020202020204" pitchFamily="34" charset="0"/>
              </a:rPr>
              <a:t> he used the term </a:t>
            </a:r>
            <a:r>
              <a:rPr lang="es-ES" sz="1800" i="1" dirty="0" err="1">
                <a:latin typeface="Arial" panose="020B0604020202020204" pitchFamily="34" charset="0"/>
                <a:ea typeface="Tahoma" panose="020B0604030504040204" pitchFamily="34" charset="0"/>
                <a:cs typeface="Arial" panose="020B0604020202020204" pitchFamily="34" charset="0"/>
              </a:rPr>
              <a:t>Mirrored</a:t>
            </a:r>
            <a:r>
              <a:rPr lang="es-ES" sz="1800" i="1" dirty="0">
                <a:latin typeface="Arial" panose="020B0604020202020204" pitchFamily="34" charset="0"/>
                <a:ea typeface="Tahoma" panose="020B0604030504040204" pitchFamily="34" charset="0"/>
                <a:cs typeface="Arial" panose="020B0604020202020204" pitchFamily="34" charset="0"/>
              </a:rPr>
              <a:t> Spaces </a:t>
            </a:r>
            <a:r>
              <a:rPr lang="es-ES" sz="1800" i="1" dirty="0" err="1">
                <a:latin typeface="Arial" panose="020B0604020202020204" pitchFamily="34" charset="0"/>
                <a:ea typeface="Tahoma" panose="020B0604030504040204" pitchFamily="34" charset="0"/>
                <a:cs typeface="Arial" panose="020B0604020202020204" pitchFamily="34" charset="0"/>
              </a:rPr>
              <a:t>Model</a:t>
            </a:r>
            <a:r>
              <a:rPr lang="es-ES" sz="1800" dirty="0">
                <a:latin typeface="Arial" panose="020B0604020202020204" pitchFamily="34" charset="0"/>
                <a:ea typeface="Tahoma" panose="020B0604030504040204" pitchFamily="34" charset="0"/>
                <a:cs typeface="Arial" panose="020B0604020202020204" pitchFamily="34" charset="0"/>
              </a:rPr>
              <a:t> 😏</a:t>
            </a:r>
          </a:p>
          <a:p>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The</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first</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definition</a:t>
            </a:r>
            <a:r>
              <a:rPr lang="es-ES" sz="2200" dirty="0">
                <a:latin typeface="Arial" panose="020B0604020202020204" pitchFamily="34" charset="0"/>
                <a:ea typeface="Tahoma" panose="020B0604030504040204" pitchFamily="34" charset="0"/>
                <a:cs typeface="Arial" panose="020B0604020202020204" pitchFamily="34" charset="0"/>
              </a:rPr>
              <a:t> comes </a:t>
            </a:r>
            <a:r>
              <a:rPr lang="es-ES" sz="2200" dirty="0" err="1">
                <a:latin typeface="Arial" panose="020B0604020202020204" pitchFamily="34" charset="0"/>
                <a:ea typeface="Tahoma" panose="020B0604030504040204" pitchFamily="34" charset="0"/>
                <a:cs typeface="Arial" panose="020B0604020202020204" pitchFamily="34" charset="0"/>
              </a:rPr>
              <a:t>from</a:t>
            </a:r>
            <a:r>
              <a:rPr lang="es-ES" sz="2200" dirty="0">
                <a:latin typeface="Arial" panose="020B0604020202020204" pitchFamily="34" charset="0"/>
                <a:ea typeface="Tahoma" panose="020B0604030504040204" pitchFamily="34" charset="0"/>
                <a:cs typeface="Arial" panose="020B0604020202020204" pitchFamily="34" charset="0"/>
              </a:rPr>
              <a:t> </a:t>
            </a:r>
            <a:r>
              <a:rPr lang="en-US" sz="2200" dirty="0">
                <a:latin typeface="Arial" panose="020B0604020202020204" pitchFamily="34" charset="0"/>
                <a:ea typeface="Tahoma" panose="020B0604030504040204" pitchFamily="34" charset="0"/>
                <a:cs typeface="Arial" panose="020B0604020202020204" pitchFamily="34" charset="0"/>
              </a:rPr>
              <a:t>M. Shafto et al:</a:t>
            </a:r>
          </a:p>
          <a:p>
            <a:pPr marL="0" indent="0" algn="ctr">
              <a:buNone/>
            </a:pPr>
            <a:r>
              <a:rPr lang="en-US" i="1" dirty="0">
                <a:solidFill>
                  <a:srgbClr val="444547"/>
                </a:solidFill>
                <a:latin typeface="Montserrat" panose="00000500000000000000" pitchFamily="2" charset="0"/>
              </a:rPr>
              <a:t>A </a:t>
            </a:r>
            <a:r>
              <a:rPr lang="en-US" b="1" i="1" dirty="0">
                <a:solidFill>
                  <a:srgbClr val="444547"/>
                </a:solidFill>
                <a:latin typeface="Montserrat" panose="00000500000000000000" pitchFamily="2" charset="0"/>
              </a:rPr>
              <a:t>digital twin</a:t>
            </a:r>
            <a:r>
              <a:rPr lang="en-US" i="1" dirty="0">
                <a:solidFill>
                  <a:srgbClr val="444547"/>
                </a:solidFill>
                <a:latin typeface="Montserrat" panose="00000500000000000000" pitchFamily="2" charset="0"/>
              </a:rPr>
              <a:t> is an integrated multi-physics, multi-scale,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probabilistic simulation of a vehicle or system that uses the best available physical models, sensor updates, fleet history, etc.,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to mirror the life of its flying twin. </a:t>
            </a:r>
          </a:p>
          <a:p>
            <a:pPr marL="457200" lvl="1" indent="0" algn="r">
              <a:buNone/>
            </a:pPr>
            <a:r>
              <a:rPr lang="en-US" i="1" dirty="0">
                <a:latin typeface="Arial" panose="020B0604020202020204" pitchFamily="34" charset="0"/>
                <a:ea typeface="Tahoma" panose="020B0604030504040204" pitchFamily="34" charset="0"/>
                <a:cs typeface="Arial" panose="020B0604020202020204" pitchFamily="34" charset="0"/>
              </a:rPr>
              <a:t>Modeling, Simulation, Information Technology &amp; Processing Roadmap		</a:t>
            </a:r>
            <a:br>
              <a:rPr lang="en-US" i="1" dirty="0">
                <a:latin typeface="Arial" panose="020B0604020202020204" pitchFamily="34" charset="0"/>
                <a:ea typeface="Tahoma" panose="020B0604030504040204" pitchFamily="34" charset="0"/>
                <a:cs typeface="Arial" panose="020B0604020202020204" pitchFamily="34" charset="0"/>
              </a:rPr>
            </a:br>
            <a:r>
              <a:rPr lang="en-US" i="1" dirty="0">
                <a:latin typeface="Arial" panose="020B0604020202020204" pitchFamily="34" charset="0"/>
                <a:ea typeface="Tahoma" panose="020B0604030504040204" pitchFamily="34" charset="0"/>
                <a:cs typeface="Arial" panose="020B0604020202020204" pitchFamily="34" charset="0"/>
              </a:rPr>
              <a:t>National Aeronautics and Space Administration (2012)				</a:t>
            </a:r>
            <a:endParaRPr lang="es-ES" i="1" dirty="0">
              <a:latin typeface="Arial" panose="020B0604020202020204" pitchFamily="34" charset="0"/>
              <a:ea typeface="Tahoma" panose="020B0604030504040204" pitchFamily="34" charset="0"/>
              <a:cs typeface="Arial" panose="020B0604020202020204" pitchFamily="34" charset="0"/>
            </a:endParaRPr>
          </a:p>
          <a:p>
            <a:r>
              <a:rPr lang="es-ES" sz="2200" dirty="0">
                <a:latin typeface="Arial" panose="020B0604020202020204" pitchFamily="34" charset="0"/>
                <a:ea typeface="Tahoma" panose="020B0604030504040204" pitchFamily="34" charset="0"/>
                <a:cs typeface="Arial" panose="020B0604020202020204" pitchFamily="34" charset="0"/>
              </a:rPr>
              <a:t>A more general </a:t>
            </a:r>
            <a:r>
              <a:rPr lang="es-ES" sz="2200" dirty="0" err="1">
                <a:latin typeface="Arial" panose="020B0604020202020204" pitchFamily="34" charset="0"/>
                <a:ea typeface="Tahoma" panose="020B0604030504040204" pitchFamily="34" charset="0"/>
                <a:cs typeface="Arial" panose="020B0604020202020204" pitchFamily="34" charset="0"/>
              </a:rPr>
              <a:t>definition</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appeared</a:t>
            </a:r>
            <a:r>
              <a:rPr lang="es-ES" sz="2200" dirty="0">
                <a:latin typeface="Arial" panose="020B0604020202020204" pitchFamily="34" charset="0"/>
                <a:ea typeface="Tahoma" panose="020B0604030504040204" pitchFamily="34" charset="0"/>
                <a:cs typeface="Arial" panose="020B0604020202020204" pitchFamily="34" charset="0"/>
              </a:rPr>
              <a:t> in a </a:t>
            </a:r>
            <a:r>
              <a:rPr lang="es-ES" sz="2200" dirty="0" err="1">
                <a:latin typeface="Arial" panose="020B0604020202020204" pitchFamily="34" charset="0"/>
                <a:ea typeface="Tahoma" panose="020B0604030504040204" pitchFamily="34" charset="0"/>
                <a:cs typeface="Arial" panose="020B0604020202020204" pitchFamily="34" charset="0"/>
              </a:rPr>
              <a:t>later</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paper</a:t>
            </a:r>
            <a:r>
              <a:rPr lang="es-ES" sz="2200" dirty="0">
                <a:latin typeface="Arial" panose="020B0604020202020204" pitchFamily="34" charset="0"/>
                <a:ea typeface="Tahoma" panose="020B0604030504040204" pitchFamily="34" charset="0"/>
                <a:cs typeface="Arial" panose="020B0604020202020204" pitchFamily="34" charset="0"/>
              </a:rPr>
              <a:t> </a:t>
            </a:r>
            <a:r>
              <a:rPr lang="es-ES" sz="2200" dirty="0" err="1">
                <a:latin typeface="Arial" panose="020B0604020202020204" pitchFamily="34" charset="0"/>
                <a:ea typeface="Tahoma" panose="020B0604030504040204" pitchFamily="34" charset="0"/>
                <a:cs typeface="Arial" panose="020B0604020202020204" pitchFamily="34" charset="0"/>
              </a:rPr>
              <a:t>by</a:t>
            </a:r>
            <a:r>
              <a:rPr lang="es-ES" sz="2200" dirty="0">
                <a:latin typeface="Arial" panose="020B0604020202020204" pitchFamily="34" charset="0"/>
                <a:ea typeface="Tahoma" panose="020B0604030504040204" pitchFamily="34" charset="0"/>
                <a:cs typeface="Arial" panose="020B0604020202020204" pitchFamily="34" charset="0"/>
              </a:rPr>
              <a:t> M. </a:t>
            </a:r>
            <a:r>
              <a:rPr lang="es-ES" sz="2200" dirty="0" err="1">
                <a:latin typeface="Arial" panose="020B0604020202020204" pitchFamily="34" charset="0"/>
                <a:ea typeface="Tahoma" panose="020B0604030504040204" pitchFamily="34" charset="0"/>
                <a:cs typeface="Arial" panose="020B0604020202020204" pitchFamily="34" charset="0"/>
              </a:rPr>
              <a:t>Grieves</a:t>
            </a:r>
            <a:r>
              <a:rPr lang="es-ES" sz="2200" dirty="0">
                <a:latin typeface="Arial" panose="020B0604020202020204" pitchFamily="34" charset="0"/>
                <a:ea typeface="Tahoma" panose="020B0604030504040204" pitchFamily="34" charset="0"/>
                <a:cs typeface="Arial" panose="020B0604020202020204" pitchFamily="34" charset="0"/>
              </a:rPr>
              <a:t>:</a:t>
            </a:r>
          </a:p>
          <a:p>
            <a:pPr marL="0" indent="0" algn="ctr">
              <a:buNone/>
            </a:pPr>
            <a:r>
              <a:rPr lang="en-US" i="1" dirty="0">
                <a:solidFill>
                  <a:srgbClr val="444547"/>
                </a:solidFill>
                <a:latin typeface="Montserrat" panose="00000500000000000000" pitchFamily="2" charset="0"/>
              </a:rPr>
              <a:t>A </a:t>
            </a:r>
            <a:r>
              <a:rPr lang="en-US" b="1" i="1" dirty="0">
                <a:solidFill>
                  <a:srgbClr val="444547"/>
                </a:solidFill>
                <a:latin typeface="Montserrat" panose="00000500000000000000" pitchFamily="2" charset="0"/>
              </a:rPr>
              <a:t>digital twin </a:t>
            </a:r>
            <a:r>
              <a:rPr lang="en-US" i="1" dirty="0">
                <a:solidFill>
                  <a:srgbClr val="444547"/>
                </a:solidFill>
                <a:latin typeface="Montserrat" panose="00000500000000000000" pitchFamily="2" charset="0"/>
              </a:rPr>
              <a:t>is a virtual representation of what has been produced.</a:t>
            </a:r>
            <a:endParaRPr lang="es-ES" i="1" dirty="0">
              <a:solidFill>
                <a:srgbClr val="444547"/>
              </a:solidFill>
              <a:latin typeface="Montserrat" panose="00000500000000000000" pitchFamily="2" charset="0"/>
            </a:endParaRPr>
          </a:p>
          <a:p>
            <a:pPr marL="457200" lvl="1" indent="0" algn="r">
              <a:buNone/>
            </a:pPr>
            <a:r>
              <a:rPr lang="en-US" i="1" dirty="0">
                <a:latin typeface="Arial" panose="020B0604020202020204" pitchFamily="34" charset="0"/>
                <a:cs typeface="Arial" panose="020B0604020202020204" pitchFamily="34" charset="0"/>
              </a:rPr>
              <a:t>Digital Twin: Manufacturing excellence through virtual factory replication			</a:t>
            </a:r>
            <a:br>
              <a:rPr lang="en-US" i="1" dirty="0">
                <a:latin typeface="Arial" panose="020B0604020202020204" pitchFamily="34" charset="0"/>
                <a:cs typeface="Arial" panose="020B0604020202020204" pitchFamily="34" charset="0"/>
              </a:rPr>
            </a:br>
            <a:r>
              <a:rPr lang="en-US" i="1" dirty="0">
                <a:latin typeface="Arial" panose="020B0604020202020204" pitchFamily="34" charset="0"/>
                <a:cs typeface="Arial" panose="020B0604020202020204" pitchFamily="34" charset="0"/>
              </a:rPr>
              <a:t>Florida Institute of Technology, White Paper (2014)						</a:t>
            </a:r>
            <a:endParaRPr lang="es-ES" altLang="es-ES" i="1" dirty="0">
              <a:latin typeface="Arial" panose="020B0604020202020204" pitchFamily="34" charset="0"/>
              <a:cs typeface="Arial" panose="020B0604020202020204" pitchFamily="34" charset="0"/>
            </a:endParaRPr>
          </a:p>
          <a:p>
            <a:pPr marL="0" indent="0" eaLnBrk="1" hangingPunct="1">
              <a:buNone/>
            </a:pPr>
            <a:endParaRPr lang="es-ES" altLang="es-ES" sz="1000" dirty="0">
              <a:solidFill>
                <a:schemeClr val="bg1"/>
              </a:solidFill>
              <a:latin typeface="Arial Narrow" panose="020B0606020202030204" pitchFamily="34" charset="0"/>
            </a:endParaRP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First</a:t>
            </a:r>
            <a:r>
              <a:rPr lang="es-ES" altLang="es-ES" sz="4000" dirty="0"/>
              <a:t> </a:t>
            </a:r>
            <a:r>
              <a:rPr lang="es-ES" altLang="es-ES" sz="4000" dirty="0" err="1"/>
              <a:t>definitions</a:t>
            </a:r>
            <a:r>
              <a:rPr lang="es-ES" altLang="es-ES" sz="4000" dirty="0"/>
              <a:t> </a:t>
            </a:r>
            <a:r>
              <a:rPr lang="es-ES" altLang="es-ES" sz="4000" dirty="0" err="1"/>
              <a:t>of</a:t>
            </a:r>
            <a:r>
              <a:rPr lang="es-ES" altLang="es-ES" sz="4000" dirty="0"/>
              <a:t> a Digital Twin</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FontTx/>
                <a:buNone/>
              </a:pPr>
              <a:t>13</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84377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C786F48-C514-4162-AE87-7CD2B1BD4BEA}"/>
              </a:ext>
            </a:extLst>
          </p:cNvPr>
          <p:cNvPicPr>
            <a:picLocks noChangeAspect="1"/>
          </p:cNvPicPr>
          <p:nvPr/>
        </p:nvPicPr>
        <p:blipFill>
          <a:blip r:embed="rId3"/>
          <a:stretch>
            <a:fillRect/>
          </a:stretch>
        </p:blipFill>
        <p:spPr>
          <a:xfrm>
            <a:off x="440434" y="1824117"/>
            <a:ext cx="7297373" cy="2943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506" name="Rectangle 2"/>
          <p:cNvSpPr>
            <a:spLocks noGrp="1" noChangeArrowheads="1"/>
          </p:cNvSpPr>
          <p:nvPr>
            <p:ph type="title"/>
          </p:nvPr>
        </p:nvSpPr>
        <p:spPr/>
        <p:txBody>
          <a:bodyPr/>
          <a:lstStyle/>
          <a:p>
            <a:pPr eaLnBrk="1" hangingPunct="1"/>
            <a:r>
              <a:rPr lang="es-ES" altLang="es-ES" sz="4000" dirty="0"/>
              <a:t>… </a:t>
            </a:r>
            <a:r>
              <a:rPr lang="es-ES" altLang="es-ES" sz="4000" dirty="0" err="1"/>
              <a:t>but</a:t>
            </a:r>
            <a:r>
              <a:rPr lang="es-ES" altLang="es-ES" sz="4000" dirty="0"/>
              <a:t> </a:t>
            </a:r>
            <a:r>
              <a:rPr lang="es-ES" altLang="es-ES" sz="4000" dirty="0" err="1"/>
              <a:t>there</a:t>
            </a:r>
            <a:r>
              <a:rPr lang="es-ES" altLang="es-ES" sz="4000" dirty="0"/>
              <a:t> are </a:t>
            </a:r>
            <a:r>
              <a:rPr lang="es-ES" altLang="es-ES" sz="4000" dirty="0" err="1"/>
              <a:t>many</a:t>
            </a:r>
            <a:r>
              <a:rPr lang="es-ES" altLang="es-ES" sz="4000" dirty="0"/>
              <a:t> more</a:t>
            </a:r>
            <a:endParaRPr lang="es-ES" altLang="es-ES" dirty="0"/>
          </a:p>
        </p:txBody>
      </p:sp>
      <p:sp>
        <p:nvSpPr>
          <p:cNvPr id="21507" name="Rectangle 3"/>
          <p:cNvSpPr>
            <a:spLocks noGrp="1" noChangeArrowheads="1"/>
          </p:cNvSpPr>
          <p:nvPr>
            <p:ph type="body" idx="1"/>
          </p:nvPr>
        </p:nvSpPr>
        <p:spPr>
          <a:xfrm>
            <a:off x="665999" y="1493999"/>
            <a:ext cx="9487292" cy="5117815"/>
          </a:xfrm>
        </p:spPr>
        <p:txBody>
          <a:bodyPr>
            <a:normAutofit/>
          </a:bodyPr>
          <a:lstStyle/>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marL="0" indent="0">
              <a:buNone/>
            </a:pPr>
            <a:endParaRPr lang="es-ES" altLang="es-ES" sz="2000" dirty="0"/>
          </a:p>
          <a:p>
            <a:pPr>
              <a:lnSpc>
                <a:spcPct val="150000"/>
              </a:lnSpc>
              <a:spcBef>
                <a:spcPts val="1800"/>
              </a:spcBef>
            </a:pPr>
            <a:r>
              <a:rPr lang="es-ES" altLang="es-ES" sz="2000" dirty="0" err="1"/>
              <a:t>Companion</a:t>
            </a:r>
            <a:r>
              <a:rPr lang="es-ES" altLang="es-ES" sz="2000" dirty="0"/>
              <a:t> </a:t>
            </a:r>
            <a:r>
              <a:rPr lang="es-ES" altLang="es-ES" sz="2000" dirty="0" err="1"/>
              <a:t>website</a:t>
            </a:r>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14</a:t>
            </a:fld>
            <a:endParaRPr lang="en-GB" altLang="es-ES" sz="1000" dirty="0">
              <a:solidFill>
                <a:schemeClr val="bg1"/>
              </a:solidFill>
              <a:latin typeface="Arial Narrow" panose="020B0606020202030204" pitchFamily="34" charset="0"/>
            </a:endParaRPr>
          </a:p>
        </p:txBody>
      </p:sp>
      <p:pic>
        <p:nvPicPr>
          <p:cNvPr id="6" name="Picture 4" descr="Click Here Icons - Free SVG &amp; PNG Click Here Images - Noun Project">
            <a:hlinkClick r:id="rId4"/>
            <a:extLst>
              <a:ext uri="{FF2B5EF4-FFF2-40B4-BE49-F238E27FC236}">
                <a16:creationId xmlns:a16="http://schemas.microsoft.com/office/drawing/2014/main" id="{0458C8AA-3458-4322-884A-ADB3536004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1" t="19387" r="19383" b="20000"/>
          <a:stretch/>
        </p:blipFill>
        <p:spPr bwMode="auto">
          <a:xfrm>
            <a:off x="3446121" y="5164758"/>
            <a:ext cx="642999" cy="629265"/>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366B67C0-6D9B-48B8-8148-A20CB62A7904}"/>
              </a:ext>
            </a:extLst>
          </p:cNvPr>
          <p:cNvSpPr txBox="1"/>
          <p:nvPr/>
        </p:nvSpPr>
        <p:spPr>
          <a:xfrm>
            <a:off x="7926706" y="3220350"/>
            <a:ext cx="1962396" cy="1015663"/>
          </a:xfrm>
          <a:prstGeom prst="rect">
            <a:avLst/>
          </a:prstGeom>
          <a:noFill/>
          <a:ln w="28575">
            <a:noFill/>
          </a:ln>
        </p:spPr>
        <p:txBody>
          <a:bodyPr wrap="none" rtlCol="0">
            <a:spAutoFit/>
          </a:bodyPr>
          <a:lstStyle/>
          <a:p>
            <a:pPr algn="ctr"/>
            <a:r>
              <a:rPr lang="es-ES" sz="2000" dirty="0">
                <a:solidFill>
                  <a:schemeClr val="accent2"/>
                </a:solidFill>
              </a:rPr>
              <a:t>112 </a:t>
            </a:r>
            <a:r>
              <a:rPr lang="es-ES" sz="2000" dirty="0" err="1">
                <a:solidFill>
                  <a:schemeClr val="accent2"/>
                </a:solidFill>
              </a:rPr>
              <a:t>definitions</a:t>
            </a:r>
            <a:r>
              <a:rPr lang="es-ES" sz="2000" dirty="0">
                <a:solidFill>
                  <a:schemeClr val="accent2"/>
                </a:solidFill>
              </a:rPr>
              <a:t> </a:t>
            </a:r>
          </a:p>
          <a:p>
            <a:pPr algn="ctr"/>
            <a:r>
              <a:rPr lang="es-ES" sz="2000" dirty="0" err="1">
                <a:solidFill>
                  <a:schemeClr val="accent2"/>
                </a:solidFill>
              </a:rPr>
              <a:t>of</a:t>
            </a:r>
            <a:r>
              <a:rPr lang="es-ES" sz="2000" dirty="0">
                <a:solidFill>
                  <a:schemeClr val="accent2"/>
                </a:solidFill>
              </a:rPr>
              <a:t> </a:t>
            </a:r>
            <a:r>
              <a:rPr lang="es-ES" sz="2000" dirty="0" err="1">
                <a:solidFill>
                  <a:schemeClr val="accent2"/>
                </a:solidFill>
              </a:rPr>
              <a:t>the</a:t>
            </a:r>
            <a:r>
              <a:rPr lang="es-ES" sz="2000" dirty="0">
                <a:solidFill>
                  <a:schemeClr val="accent2"/>
                </a:solidFill>
              </a:rPr>
              <a:t> </a:t>
            </a:r>
            <a:r>
              <a:rPr lang="es-ES" sz="2000" dirty="0" err="1">
                <a:solidFill>
                  <a:schemeClr val="accent2"/>
                </a:solidFill>
              </a:rPr>
              <a:t>term</a:t>
            </a:r>
            <a:endParaRPr lang="es-ES" sz="2000" dirty="0">
              <a:solidFill>
                <a:schemeClr val="accent2"/>
              </a:solidFill>
            </a:endParaRPr>
          </a:p>
          <a:p>
            <a:pPr algn="ctr"/>
            <a:r>
              <a:rPr lang="es-ES" sz="2000" b="1" dirty="0">
                <a:solidFill>
                  <a:schemeClr val="accent2"/>
                </a:solidFill>
              </a:rPr>
              <a:t>“Digital </a:t>
            </a:r>
            <a:r>
              <a:rPr lang="es-ES" sz="2000" b="1" dirty="0" err="1">
                <a:solidFill>
                  <a:schemeClr val="accent2"/>
                </a:solidFill>
              </a:rPr>
              <a:t>twin</a:t>
            </a:r>
            <a:r>
              <a:rPr lang="es-ES" sz="2000" b="1" dirty="0">
                <a:solidFill>
                  <a:schemeClr val="accent2"/>
                </a:solidFill>
              </a:rPr>
              <a:t>”</a:t>
            </a:r>
          </a:p>
        </p:txBody>
      </p:sp>
      <p:sp>
        <p:nvSpPr>
          <p:cNvPr id="11" name="CuadroTexto 10">
            <a:extLst>
              <a:ext uri="{FF2B5EF4-FFF2-40B4-BE49-F238E27FC236}">
                <a16:creationId xmlns:a16="http://schemas.microsoft.com/office/drawing/2014/main" id="{D4237BD9-6E49-4E4F-9FF2-E8E3121323D1}"/>
              </a:ext>
            </a:extLst>
          </p:cNvPr>
          <p:cNvSpPr txBox="1"/>
          <p:nvPr/>
        </p:nvSpPr>
        <p:spPr>
          <a:xfrm>
            <a:off x="8193606" y="1950135"/>
            <a:ext cx="1428596" cy="707886"/>
          </a:xfrm>
          <a:prstGeom prst="rect">
            <a:avLst/>
          </a:prstGeom>
          <a:noFill/>
          <a:ln w="28575">
            <a:noFill/>
          </a:ln>
        </p:spPr>
        <p:txBody>
          <a:bodyPr wrap="none" rtlCol="0">
            <a:spAutoFit/>
          </a:bodyPr>
          <a:lstStyle/>
          <a:p>
            <a:pPr algn="ctr"/>
            <a:r>
              <a:rPr lang="es-ES" sz="2000" dirty="0">
                <a:solidFill>
                  <a:schemeClr val="accent2"/>
                </a:solidFill>
              </a:rPr>
              <a:t>356 </a:t>
            </a:r>
            <a:r>
              <a:rPr lang="es-ES" sz="2000" dirty="0" err="1">
                <a:solidFill>
                  <a:schemeClr val="accent2"/>
                </a:solidFill>
              </a:rPr>
              <a:t>papers</a:t>
            </a:r>
            <a:endParaRPr lang="es-ES" sz="2000" dirty="0">
              <a:solidFill>
                <a:schemeClr val="accent2"/>
              </a:solidFill>
            </a:endParaRPr>
          </a:p>
          <a:p>
            <a:pPr algn="ctr"/>
            <a:r>
              <a:rPr lang="es-ES" sz="2000" dirty="0" err="1">
                <a:solidFill>
                  <a:schemeClr val="accent2"/>
                </a:solidFill>
              </a:rPr>
              <a:t>reviewed</a:t>
            </a:r>
            <a:endParaRPr lang="es-ES" sz="2000" dirty="0">
              <a:solidFill>
                <a:schemeClr val="accent2"/>
              </a:solidFill>
            </a:endParaRPr>
          </a:p>
        </p:txBody>
      </p:sp>
      <p:sp>
        <p:nvSpPr>
          <p:cNvPr id="9" name="CuadroTexto 8">
            <a:extLst>
              <a:ext uri="{FF2B5EF4-FFF2-40B4-BE49-F238E27FC236}">
                <a16:creationId xmlns:a16="http://schemas.microsoft.com/office/drawing/2014/main" id="{1826F2DD-6527-4D9D-91B5-136CAA0698F7}"/>
              </a:ext>
            </a:extLst>
          </p:cNvPr>
          <p:cNvSpPr txBox="1"/>
          <p:nvPr/>
        </p:nvSpPr>
        <p:spPr>
          <a:xfrm>
            <a:off x="665999" y="6024347"/>
            <a:ext cx="8307640" cy="523220"/>
          </a:xfrm>
          <a:prstGeom prst="rect">
            <a:avLst/>
          </a:prstGeom>
          <a:noFill/>
          <a:ln>
            <a:noFill/>
          </a:ln>
        </p:spPr>
        <p:txBody>
          <a:bodyPr wrap="square">
            <a:spAutoFit/>
          </a:bodyPr>
          <a:lstStyle/>
          <a:p>
            <a:pPr algn="ctr"/>
            <a:r>
              <a:rPr lang="en-US" sz="1400" dirty="0"/>
              <a:t>Dalibor et al. “A Cross-Domain Systematic Mapping Study on Software Engineering for Digital Twins”, </a:t>
            </a:r>
            <a:br>
              <a:rPr lang="en-US" sz="1400" dirty="0"/>
            </a:br>
            <a:r>
              <a:rPr lang="en-US" sz="1400" dirty="0"/>
              <a:t>The Journal of Systems and Software, vol. 193, 2022.</a:t>
            </a:r>
            <a:endParaRPr lang="en-US" dirty="0"/>
          </a:p>
        </p:txBody>
      </p:sp>
    </p:spTree>
    <p:extLst>
      <p:ext uri="{BB962C8B-B14F-4D97-AF65-F5344CB8AC3E}">
        <p14:creationId xmlns:p14="http://schemas.microsoft.com/office/powerpoint/2010/main" val="2554188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Several</a:t>
            </a:r>
            <a:r>
              <a:rPr lang="es-ES" altLang="es-ES" sz="4000" dirty="0"/>
              <a:t> </a:t>
            </a:r>
            <a:r>
              <a:rPr lang="es-ES" altLang="es-ES" sz="4000" dirty="0" err="1"/>
              <a:t>of</a:t>
            </a:r>
            <a:r>
              <a:rPr lang="es-ES" altLang="es-ES" sz="4000" dirty="0"/>
              <a:t> </a:t>
            </a:r>
            <a:r>
              <a:rPr lang="es-ES" altLang="es-ES" sz="4000" dirty="0" err="1"/>
              <a:t>these</a:t>
            </a:r>
            <a:r>
              <a:rPr lang="es-ES" altLang="es-ES" sz="4000" dirty="0"/>
              <a:t> </a:t>
            </a:r>
            <a:r>
              <a:rPr lang="es-ES" altLang="es-ES" sz="4000" dirty="0" err="1"/>
              <a:t>definitions</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rmAutofit/>
          </a:bodyPr>
          <a:lstStyle/>
          <a:p>
            <a:pPr eaLnBrk="1" hangingPunct="1"/>
            <a:r>
              <a:rPr lang="en-US" sz="2200" dirty="0">
                <a:latin typeface="Arial" panose="020B0604020202020204" pitchFamily="34" charset="0"/>
                <a:ea typeface="Tahoma" panose="020B0604030504040204" pitchFamily="34" charset="0"/>
                <a:cs typeface="Arial" panose="020B0604020202020204" pitchFamily="34" charset="0"/>
              </a:rPr>
              <a:t>Some of them are too vague:</a:t>
            </a:r>
          </a:p>
          <a:p>
            <a:pPr lvl="1"/>
            <a:r>
              <a:rPr lang="en-US" sz="1800" b="0" i="0" dirty="0">
                <a:solidFill>
                  <a:srgbClr val="111111"/>
                </a:solidFill>
                <a:effectLst/>
                <a:latin typeface="Arial" panose="020B0604020202020204" pitchFamily="34" charset="0"/>
                <a:cs typeface="Arial" panose="020B0604020202020204" pitchFamily="34" charset="0"/>
              </a:rPr>
              <a:t>Digital equivalent to a physical product.</a:t>
            </a:r>
            <a:endParaRPr lang="es-ES" sz="1800" dirty="0">
              <a:latin typeface="Arial" panose="020B060402020202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Simulation method that can be used for evaluation and optimization.</a:t>
            </a:r>
            <a:endParaRPr lang="en-US" sz="1800" dirty="0">
              <a:latin typeface="Arial" panose="020B0604020202020204" pitchFamily="34" charset="0"/>
              <a:ea typeface="Tahoma" panose="020B060403050404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Model-based representation of entities of the real world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such as machines, cars, or persons.</a:t>
            </a:r>
            <a:endParaRPr lang="es-ES" sz="1800" dirty="0">
              <a:latin typeface="Arial" panose="020B060402020202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Simplified numerical model.</a:t>
            </a:r>
            <a:endParaRPr lang="es-ES" sz="1800" dirty="0">
              <a:latin typeface="Arial" panose="020B0604020202020204" pitchFamily="34" charset="0"/>
              <a:ea typeface="Tahoma" panose="020B0604030504040204" pitchFamily="34" charset="0"/>
              <a:cs typeface="Arial" panose="020B0604020202020204" pitchFamily="34" charset="0"/>
            </a:endParaRPr>
          </a:p>
          <a:p>
            <a:r>
              <a:rPr lang="en-US" sz="2200" dirty="0">
                <a:latin typeface="Arial" panose="020B0604020202020204" pitchFamily="34" charset="0"/>
                <a:ea typeface="Tahoma" panose="020B0604030504040204" pitchFamily="34" charset="0"/>
                <a:cs typeface="Arial" panose="020B0604020202020204" pitchFamily="34" charset="0"/>
              </a:rPr>
              <a:t>Some of them are specific of a certain domain:</a:t>
            </a:r>
            <a:endParaRPr lang="en-US" sz="2200" i="1" dirty="0">
              <a:latin typeface="Arial" panose="020B0604020202020204" pitchFamily="34" charset="0"/>
              <a:ea typeface="Tahoma" panose="020B060403050404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Virtual replica of the printing hardware.</a:t>
            </a:r>
            <a:endParaRPr lang="es-ES" sz="1800" dirty="0">
              <a:latin typeface="Arial" panose="020B0604020202020204" pitchFamily="34" charset="0"/>
              <a:cs typeface="Arial" panose="020B0604020202020204" pitchFamily="34" charset="0"/>
            </a:endParaRPr>
          </a:p>
          <a:p>
            <a:pPr lvl="1"/>
            <a:r>
              <a:rPr lang="en-US" sz="1800" dirty="0">
                <a:solidFill>
                  <a:srgbClr val="111111"/>
                </a:solidFill>
                <a:latin typeface="Arial" panose="020B0604020202020204" pitchFamily="34" charset="0"/>
                <a:cs typeface="Arial" panose="020B0604020202020204" pitchFamily="34" charset="0"/>
              </a:rPr>
              <a:t>S</a:t>
            </a:r>
            <a:r>
              <a:rPr lang="en-US" sz="1800" b="0" i="0" dirty="0">
                <a:solidFill>
                  <a:srgbClr val="111111"/>
                </a:solidFill>
                <a:effectLst/>
                <a:latin typeface="Arial" panose="020B0604020202020204" pitchFamily="34" charset="0"/>
                <a:cs typeface="Arial" panose="020B0604020202020204" pitchFamily="34" charset="0"/>
              </a:rPr>
              <a:t>et of virtual information that fully describes a potential or actual physical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production from the micro atomic level to the macro geometrical level.</a:t>
            </a:r>
            <a:endParaRPr lang="es-ES" sz="1800" dirty="0">
              <a:latin typeface="Arial" panose="020B0604020202020204" pitchFamily="34" charset="0"/>
              <a:cs typeface="Arial" panose="020B0604020202020204" pitchFamily="34" charset="0"/>
            </a:endParaRPr>
          </a:p>
          <a:p>
            <a:pPr lvl="1"/>
            <a:r>
              <a:rPr lang="en-US" sz="1800" b="0" i="0" dirty="0">
                <a:solidFill>
                  <a:srgbClr val="111111"/>
                </a:solidFill>
                <a:effectLst/>
                <a:latin typeface="Arial" panose="020B0604020202020204" pitchFamily="34" charset="0"/>
                <a:cs typeface="Arial" panose="020B0604020202020204" pitchFamily="34" charset="0"/>
              </a:rPr>
              <a:t>Virtual model of the physical plant.</a:t>
            </a:r>
            <a:endParaRPr lang="es-ES" sz="1800" dirty="0">
              <a:latin typeface="Arial" panose="020B0604020202020204" pitchFamily="34" charset="0"/>
              <a:cs typeface="Arial" panose="020B0604020202020204" pitchFamily="34" charset="0"/>
            </a:endParaRPr>
          </a:p>
          <a:p>
            <a:pPr lvl="1"/>
            <a:r>
              <a:rPr lang="en-US" sz="1800" dirty="0">
                <a:solidFill>
                  <a:srgbClr val="111111"/>
                </a:solidFill>
                <a:latin typeface="Arial" panose="020B0604020202020204" pitchFamily="34" charset="0"/>
                <a:cs typeface="Arial" panose="020B0604020202020204" pitchFamily="34" charset="0"/>
              </a:rPr>
              <a:t>S</a:t>
            </a:r>
            <a:r>
              <a:rPr lang="en-US" sz="1800" b="0" i="0" dirty="0">
                <a:solidFill>
                  <a:srgbClr val="111111"/>
                </a:solidFill>
                <a:effectLst/>
                <a:latin typeface="Arial" panose="020B0604020202020204" pitchFamily="34" charset="0"/>
                <a:cs typeface="Arial" panose="020B0604020202020204" pitchFamily="34" charset="0"/>
              </a:rPr>
              <a:t>oftware model composed of 3D physical, mechanical, and electrical data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along with detailed information about its assembly process </a:t>
            </a:r>
            <a:br>
              <a:rPr lang="en-US" sz="1800" b="0" i="0" dirty="0">
                <a:solidFill>
                  <a:srgbClr val="111111"/>
                </a:solidFill>
                <a:effectLst/>
                <a:latin typeface="Arial" panose="020B0604020202020204" pitchFamily="34" charset="0"/>
                <a:cs typeface="Arial" panose="020B0604020202020204" pitchFamily="34" charset="0"/>
              </a:rPr>
            </a:br>
            <a:r>
              <a:rPr lang="en-US" sz="1800" b="0" i="0" dirty="0">
                <a:solidFill>
                  <a:srgbClr val="111111"/>
                </a:solidFill>
                <a:effectLst/>
                <a:latin typeface="Arial" panose="020B0604020202020204" pitchFamily="34" charset="0"/>
                <a:cs typeface="Arial" panose="020B0604020202020204" pitchFamily="34" charset="0"/>
              </a:rPr>
              <a:t>and instructions on production.</a:t>
            </a:r>
            <a:endParaRPr lang="es-ES" altLang="es-ES" sz="1800" dirty="0">
              <a:latin typeface="Arial" panose="020B0604020202020204" pitchFamily="34" charset="0"/>
              <a:cs typeface="Arial" panose="020B0604020202020204" pitchFamily="34" charset="0"/>
            </a:endParaRPr>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15</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881903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42" name="Rectangle 3">
            <a:extLst>
              <a:ext uri="{FF2B5EF4-FFF2-40B4-BE49-F238E27FC236}">
                <a16:creationId xmlns:a16="http://schemas.microsoft.com/office/drawing/2014/main" id="{15DA4CD3-A21A-4E03-B96C-B40CDD2E08B3}"/>
              </a:ext>
            </a:extLst>
          </p:cNvPr>
          <p:cNvSpPr txBox="1">
            <a:spLocks noChangeArrowheads="1"/>
          </p:cNvSpPr>
          <p:nvPr/>
        </p:nvSpPr>
        <p:spPr>
          <a:xfrm>
            <a:off x="665999" y="1484693"/>
            <a:ext cx="9487292" cy="52833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endParaRPr lang="en-US" sz="1600" i="1" dirty="0">
              <a:solidFill>
                <a:srgbClr val="444547"/>
              </a:solidFill>
              <a:latin typeface="Montserrat" panose="00000500000000000000" pitchFamily="2" charset="0"/>
            </a:endParaRPr>
          </a:p>
          <a:p>
            <a:pPr marL="0" indent="0" algn="ctr">
              <a:buFont typeface="Wingdings 3" charset="2"/>
              <a:buNone/>
            </a:pPr>
            <a:r>
              <a:rPr lang="en-US" i="1" dirty="0">
                <a:solidFill>
                  <a:srgbClr val="444547"/>
                </a:solidFill>
                <a:latin typeface="Montserrat" panose="00000500000000000000" pitchFamily="2" charset="0"/>
              </a:rPr>
              <a:t>A digital twin is an integrated data-driven virtual representation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of real-world entities and processes, </a:t>
            </a:r>
            <a:br>
              <a:rPr lang="en-US" i="1" dirty="0">
                <a:solidFill>
                  <a:srgbClr val="444547"/>
                </a:solidFill>
                <a:latin typeface="Montserrat" panose="00000500000000000000" pitchFamily="2" charset="0"/>
              </a:rPr>
            </a:br>
            <a:r>
              <a:rPr lang="en-US" i="1" dirty="0">
                <a:solidFill>
                  <a:srgbClr val="444547"/>
                </a:solidFill>
                <a:latin typeface="Montserrat" panose="00000500000000000000" pitchFamily="2" charset="0"/>
              </a:rPr>
              <a:t>with synchronized interaction at a specified frequency and </a:t>
            </a:r>
            <a:r>
              <a:rPr lang="en-US" b="1" i="1" dirty="0">
                <a:solidFill>
                  <a:srgbClr val="444547"/>
                </a:solidFill>
                <a:latin typeface="Montserrat" panose="00000500000000000000" pitchFamily="2" charset="0"/>
              </a:rPr>
              <a:t>fidelity</a:t>
            </a:r>
            <a:r>
              <a:rPr lang="en-US" i="1" dirty="0">
                <a:solidFill>
                  <a:srgbClr val="444547"/>
                </a:solidFill>
                <a:latin typeface="Montserrat" panose="00000500000000000000" pitchFamily="2" charset="0"/>
              </a:rPr>
              <a:t>.</a:t>
            </a:r>
            <a:endParaRPr lang="en-US" sz="800" i="1" dirty="0">
              <a:solidFill>
                <a:srgbClr val="444547"/>
              </a:solidFill>
              <a:latin typeface="Montserrat" panose="00000500000000000000" pitchFamily="2" charset="0"/>
            </a:endParaRPr>
          </a:p>
          <a:p>
            <a:pPr marL="0" indent="0" algn="r">
              <a:buNone/>
            </a:pPr>
            <a:r>
              <a:rPr lang="en-US" sz="1600" i="1" dirty="0">
                <a:latin typeface="Arial" panose="020B0604020202020204" pitchFamily="34" charset="0"/>
                <a:cs typeface="Arial" panose="020B0604020202020204" pitchFamily="34" charset="0"/>
              </a:rPr>
              <a:t>Digital Twin Consortium, </a:t>
            </a:r>
            <a:r>
              <a:rPr lang="en-US" sz="1600" i="1" dirty="0">
                <a:latin typeface="Arial" panose="020B0604020202020204" pitchFamily="34" charset="0"/>
                <a:cs typeface="Arial" panose="020B0604020202020204" pitchFamily="34" charset="0"/>
                <a:hlinkClick r:id="rId3"/>
              </a:rPr>
              <a:t>Glossary of </a:t>
            </a:r>
            <a:r>
              <a:rPr lang="en-US" sz="1600" i="1" dirty="0">
                <a:hlinkClick r:id="rId3"/>
              </a:rPr>
              <a:t>digital</a:t>
            </a:r>
            <a:r>
              <a:rPr lang="en-US" sz="1600" i="1" dirty="0">
                <a:latin typeface="Arial" panose="020B0604020202020204" pitchFamily="34" charset="0"/>
                <a:cs typeface="Arial" panose="020B0604020202020204" pitchFamily="34" charset="0"/>
                <a:hlinkClick r:id="rId3"/>
              </a:rPr>
              <a:t> twins</a:t>
            </a:r>
            <a:r>
              <a:rPr lang="en-US" sz="1600" i="1" dirty="0">
                <a:latin typeface="Arial" panose="020B0604020202020204" pitchFamily="34" charset="0"/>
                <a:cs typeface="Arial" panose="020B0604020202020204" pitchFamily="34" charset="0"/>
              </a:rPr>
              <a:t> (2021)	</a:t>
            </a:r>
            <a:endParaRPr lang="en-GB" sz="1600" i="1" dirty="0">
              <a:latin typeface="Arial" panose="020B0604020202020204" pitchFamily="34" charset="0"/>
              <a:cs typeface="Arial" panose="020B0604020202020204" pitchFamily="34" charset="0"/>
            </a:endParaRPr>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endParaRPr lang="es-ES" altLang="es-ES" sz="2400" dirty="0"/>
          </a:p>
          <a:p>
            <a:endParaRPr lang="es-ES" altLang="es-ES" sz="2400" dirty="0"/>
          </a:p>
          <a:p>
            <a:endParaRPr lang="es-ES" altLang="es-ES" sz="2400" dirty="0"/>
          </a:p>
          <a:p>
            <a:endParaRPr lang="es-ES" altLang="es-ES" sz="2400" dirty="0"/>
          </a:p>
          <a:p>
            <a:endParaRPr lang="es-ES" altLang="es-ES" sz="2400" dirty="0"/>
          </a:p>
          <a:p>
            <a:endParaRPr lang="es-ES" altLang="es-ES" sz="2400" dirty="0"/>
          </a:p>
          <a:p>
            <a:endParaRPr lang="es-ES" altLang="es-ES" sz="2400" dirty="0"/>
          </a:p>
          <a:p>
            <a:endParaRPr lang="es-ES" sz="2000" dirty="0"/>
          </a:p>
          <a:p>
            <a:pPr marL="0" indent="0">
              <a:lnSpc>
                <a:spcPct val="160000"/>
              </a:lnSpc>
              <a:spcBef>
                <a:spcPts val="1800"/>
              </a:spcBef>
              <a:buFont typeface="Wingdings 3" charset="2"/>
              <a:buNone/>
            </a:pPr>
            <a:endParaRPr lang="es-ES" altLang="es-ES" sz="2400" dirty="0"/>
          </a:p>
          <a:p>
            <a:pPr lvl="1"/>
            <a:endParaRPr lang="es-ES" altLang="es-ES" sz="2200" dirty="0"/>
          </a:p>
        </p:txBody>
      </p:sp>
      <p:sp>
        <p:nvSpPr>
          <p:cNvPr id="21506" name="Rectangle 2"/>
          <p:cNvSpPr>
            <a:spLocks noGrp="1" noChangeArrowheads="1"/>
          </p:cNvSpPr>
          <p:nvPr>
            <p:ph type="title"/>
          </p:nvPr>
        </p:nvSpPr>
        <p:spPr/>
        <p:txBody>
          <a:bodyPr/>
          <a:lstStyle/>
          <a:p>
            <a:pPr eaLnBrk="1" hangingPunct="1"/>
            <a:r>
              <a:rPr lang="es-ES" altLang="es-ES" sz="4000" dirty="0" err="1"/>
              <a:t>Definition</a:t>
            </a:r>
            <a:r>
              <a:rPr lang="es-ES" altLang="es-ES" sz="4000" dirty="0"/>
              <a:t> </a:t>
            </a:r>
            <a:r>
              <a:rPr lang="es-ES" altLang="es-ES" sz="4000" dirty="0" err="1"/>
              <a:t>of</a:t>
            </a:r>
            <a:r>
              <a:rPr lang="es-ES" altLang="es-ES" sz="4000" dirty="0"/>
              <a:t> </a:t>
            </a:r>
            <a:r>
              <a:rPr lang="es-ES" altLang="es-ES" sz="4000" dirty="0" err="1"/>
              <a:t>the</a:t>
            </a:r>
            <a:r>
              <a:rPr lang="es-ES" altLang="es-ES" sz="4000" dirty="0"/>
              <a:t> DT </a:t>
            </a:r>
            <a:r>
              <a:rPr lang="es-ES" altLang="es-ES" sz="4000" dirty="0" err="1"/>
              <a:t>Consortium</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16</a:t>
            </a:fld>
            <a:endParaRPr lang="en-GB" altLang="es-ES" sz="1000" dirty="0">
              <a:solidFill>
                <a:schemeClr val="bg1"/>
              </a:solidFill>
              <a:latin typeface="Arial Narrow" panose="020B0606020202030204" pitchFamily="34" charset="0"/>
            </a:endParaRPr>
          </a:p>
        </p:txBody>
      </p:sp>
      <p:grpSp>
        <p:nvGrpSpPr>
          <p:cNvPr id="7" name="Grupo 6">
            <a:extLst>
              <a:ext uri="{FF2B5EF4-FFF2-40B4-BE49-F238E27FC236}">
                <a16:creationId xmlns:a16="http://schemas.microsoft.com/office/drawing/2014/main" id="{60B7F4C5-B3A9-48DA-A121-B88AC17BB2AE}"/>
              </a:ext>
            </a:extLst>
          </p:cNvPr>
          <p:cNvGrpSpPr/>
          <p:nvPr/>
        </p:nvGrpSpPr>
        <p:grpSpPr>
          <a:xfrm>
            <a:off x="1162777" y="3463866"/>
            <a:ext cx="7931125" cy="2927469"/>
            <a:chOff x="1162777" y="3512402"/>
            <a:chExt cx="7931125" cy="2927469"/>
          </a:xfrm>
        </p:grpSpPr>
        <p:sp>
          <p:nvSpPr>
            <p:cNvPr id="34" name="Arrow: Left 22">
              <a:extLst>
                <a:ext uri="{FF2B5EF4-FFF2-40B4-BE49-F238E27FC236}">
                  <a16:creationId xmlns:a16="http://schemas.microsoft.com/office/drawing/2014/main" id="{CA1FBDA2-A24F-4EE9-B6FD-E8FC4F1DCBF2}"/>
                </a:ext>
              </a:extLst>
            </p:cNvPr>
            <p:cNvSpPr/>
            <p:nvPr/>
          </p:nvSpPr>
          <p:spPr>
            <a:xfrm>
              <a:off x="4432723" y="4526537"/>
              <a:ext cx="1549962" cy="3051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Arrow: Left 23">
              <a:extLst>
                <a:ext uri="{FF2B5EF4-FFF2-40B4-BE49-F238E27FC236}">
                  <a16:creationId xmlns:a16="http://schemas.microsoft.com/office/drawing/2014/main" id="{2E47989B-947C-4373-8739-8F19AC59A508}"/>
                </a:ext>
              </a:extLst>
            </p:cNvPr>
            <p:cNvSpPr/>
            <p:nvPr/>
          </p:nvSpPr>
          <p:spPr>
            <a:xfrm rot="10800000">
              <a:off x="4461070" y="5010628"/>
              <a:ext cx="1549961" cy="30509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upo 3">
              <a:extLst>
                <a:ext uri="{FF2B5EF4-FFF2-40B4-BE49-F238E27FC236}">
                  <a16:creationId xmlns:a16="http://schemas.microsoft.com/office/drawing/2014/main" id="{8878390A-29F7-45A2-8FCD-4D998CA3759D}"/>
                </a:ext>
              </a:extLst>
            </p:cNvPr>
            <p:cNvGrpSpPr/>
            <p:nvPr/>
          </p:nvGrpSpPr>
          <p:grpSpPr>
            <a:xfrm>
              <a:off x="1162777" y="3521709"/>
              <a:ext cx="2801515" cy="2708982"/>
              <a:chOff x="1341682" y="3339649"/>
              <a:chExt cx="2801515" cy="2708982"/>
            </a:xfrm>
          </p:grpSpPr>
          <p:pic>
            <p:nvPicPr>
              <p:cNvPr id="29" name="Picture 21" descr="A close-up of a toy&#10;&#10;Description automatically generated with low confidence">
                <a:extLst>
                  <a:ext uri="{FF2B5EF4-FFF2-40B4-BE49-F238E27FC236}">
                    <a16:creationId xmlns:a16="http://schemas.microsoft.com/office/drawing/2014/main" id="{4F1FC803-BF62-438B-9394-11585C719E6E}"/>
                  </a:ext>
                </a:extLst>
              </p:cNvPr>
              <p:cNvPicPr>
                <a:picLocks noChangeAspect="1"/>
              </p:cNvPicPr>
              <p:nvPr/>
            </p:nvPicPr>
            <p:blipFill>
              <a:blip r:embed="rId4"/>
              <a:stretch>
                <a:fillRect/>
              </a:stretch>
            </p:blipFill>
            <p:spPr>
              <a:xfrm>
                <a:off x="1341682" y="3806571"/>
                <a:ext cx="2801515" cy="2242060"/>
              </a:xfrm>
              <a:prstGeom prst="rect">
                <a:avLst/>
              </a:prstGeom>
            </p:spPr>
          </p:pic>
          <p:sp>
            <p:nvSpPr>
              <p:cNvPr id="38" name="Rectángulo 33">
                <a:extLst>
                  <a:ext uri="{FF2B5EF4-FFF2-40B4-BE49-F238E27FC236}">
                    <a16:creationId xmlns:a16="http://schemas.microsoft.com/office/drawing/2014/main" id="{F9327008-009F-4B2A-A845-DDB00B98333A}"/>
                  </a:ext>
                </a:extLst>
              </p:cNvPr>
              <p:cNvSpPr/>
              <p:nvPr/>
            </p:nvSpPr>
            <p:spPr>
              <a:xfrm>
                <a:off x="2096347" y="3339649"/>
                <a:ext cx="1552028"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600" b="1" dirty="0">
                    <a:ln w="9525">
                      <a:noFill/>
                      <a:prstDash val="solid"/>
                    </a:ln>
                    <a:solidFill>
                      <a:schemeClr val="tx1"/>
                    </a:solidFill>
                    <a:latin typeface="Lora" pitchFamily="2" charset="0"/>
                  </a:rPr>
                  <a:t>Physical Twin</a:t>
                </a:r>
              </a:p>
            </p:txBody>
          </p:sp>
        </p:grpSp>
        <p:sp>
          <p:nvSpPr>
            <p:cNvPr id="39" name="TextBox 45">
              <a:extLst>
                <a:ext uri="{FF2B5EF4-FFF2-40B4-BE49-F238E27FC236}">
                  <a16:creationId xmlns:a16="http://schemas.microsoft.com/office/drawing/2014/main" id="{2CB819C6-E9E9-427E-B90D-6C6D268E8BF4}"/>
                </a:ext>
              </a:extLst>
            </p:cNvPr>
            <p:cNvSpPr txBox="1"/>
            <p:nvPr/>
          </p:nvSpPr>
          <p:spPr>
            <a:xfrm>
              <a:off x="4474578" y="3797444"/>
              <a:ext cx="1621422" cy="523220"/>
            </a:xfrm>
            <a:prstGeom prst="rect">
              <a:avLst/>
            </a:prstGeom>
            <a:noFill/>
          </p:spPr>
          <p:txBody>
            <a:bodyPr wrap="square" rtlCol="0">
              <a:spAutoFit/>
            </a:bodyPr>
            <a:lstStyle/>
            <a:p>
              <a:pPr algn="ctr"/>
              <a:r>
                <a:rPr lang="en-US" sz="1400" i="1" dirty="0"/>
                <a:t>Bidirectional Synchronization</a:t>
              </a:r>
            </a:p>
          </p:txBody>
        </p:sp>
        <p:grpSp>
          <p:nvGrpSpPr>
            <p:cNvPr id="6" name="Grupo 5">
              <a:extLst>
                <a:ext uri="{FF2B5EF4-FFF2-40B4-BE49-F238E27FC236}">
                  <a16:creationId xmlns:a16="http://schemas.microsoft.com/office/drawing/2014/main" id="{C28B3F3D-CE17-40CF-8BB6-CC4D9D9D7171}"/>
                </a:ext>
              </a:extLst>
            </p:cNvPr>
            <p:cNvGrpSpPr/>
            <p:nvPr/>
          </p:nvGrpSpPr>
          <p:grpSpPr>
            <a:xfrm>
              <a:off x="6435784" y="3522860"/>
              <a:ext cx="2658118" cy="2917011"/>
              <a:chOff x="6738929" y="3210542"/>
              <a:chExt cx="2658118" cy="2917011"/>
            </a:xfrm>
          </p:grpSpPr>
          <p:pic>
            <p:nvPicPr>
              <p:cNvPr id="40" name="Picture 20" descr="A picture containing toy&#10;&#10;Description automatically generated">
                <a:extLst>
                  <a:ext uri="{FF2B5EF4-FFF2-40B4-BE49-F238E27FC236}">
                    <a16:creationId xmlns:a16="http://schemas.microsoft.com/office/drawing/2014/main" id="{BADD0ED6-B434-4DE0-8AC4-F95F4410FCD9}"/>
                  </a:ext>
                </a:extLst>
              </p:cNvPr>
              <p:cNvPicPr>
                <a:picLocks noChangeAspect="1"/>
              </p:cNvPicPr>
              <p:nvPr/>
            </p:nvPicPr>
            <p:blipFill>
              <a:blip r:embed="rId5"/>
              <a:stretch>
                <a:fillRect/>
              </a:stretch>
            </p:blipFill>
            <p:spPr>
              <a:xfrm>
                <a:off x="6738929" y="3469435"/>
                <a:ext cx="2658118" cy="2658118"/>
              </a:xfrm>
              <a:prstGeom prst="rect">
                <a:avLst/>
              </a:prstGeom>
            </p:spPr>
          </p:pic>
          <p:sp>
            <p:nvSpPr>
              <p:cNvPr id="41" name="Rectángulo 33">
                <a:extLst>
                  <a:ext uri="{FF2B5EF4-FFF2-40B4-BE49-F238E27FC236}">
                    <a16:creationId xmlns:a16="http://schemas.microsoft.com/office/drawing/2014/main" id="{E6AA3875-D66B-48F3-903B-C14BB8F1DD55}"/>
                  </a:ext>
                </a:extLst>
              </p:cNvPr>
              <p:cNvSpPr/>
              <p:nvPr/>
            </p:nvSpPr>
            <p:spPr>
              <a:xfrm>
                <a:off x="7635755" y="3210542"/>
                <a:ext cx="1396537"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s-ES" sz="1600" b="1" dirty="0">
                    <a:ln w="9525">
                      <a:noFill/>
                      <a:prstDash val="solid"/>
                    </a:ln>
                    <a:solidFill>
                      <a:schemeClr val="tx1"/>
                    </a:solidFill>
                    <a:latin typeface="Lora" pitchFamily="2" charset="0"/>
                  </a:rPr>
                  <a:t>Digital Twin</a:t>
                </a:r>
              </a:p>
            </p:txBody>
          </p:sp>
        </p:grpSp>
        <p:grpSp>
          <p:nvGrpSpPr>
            <p:cNvPr id="43" name="Grupo 42">
              <a:extLst>
                <a:ext uri="{FF2B5EF4-FFF2-40B4-BE49-F238E27FC236}">
                  <a16:creationId xmlns:a16="http://schemas.microsoft.com/office/drawing/2014/main" id="{CE7AA855-7C9D-4203-B1B0-A5EC46979D45}"/>
                </a:ext>
              </a:extLst>
            </p:cNvPr>
            <p:cNvGrpSpPr/>
            <p:nvPr/>
          </p:nvGrpSpPr>
          <p:grpSpPr>
            <a:xfrm>
              <a:off x="1162777" y="3512402"/>
              <a:ext cx="2801515" cy="2708982"/>
              <a:chOff x="1341682" y="3339649"/>
              <a:chExt cx="2801515" cy="2708982"/>
            </a:xfrm>
          </p:grpSpPr>
          <p:pic>
            <p:nvPicPr>
              <p:cNvPr id="44" name="Picture 21" descr="A close-up of a toy&#10;&#10;Description automatically generated with low confidence">
                <a:extLst>
                  <a:ext uri="{FF2B5EF4-FFF2-40B4-BE49-F238E27FC236}">
                    <a16:creationId xmlns:a16="http://schemas.microsoft.com/office/drawing/2014/main" id="{7279CA93-96DC-490A-BDD6-547C69949AD3}"/>
                  </a:ext>
                </a:extLst>
              </p:cNvPr>
              <p:cNvPicPr>
                <a:picLocks noChangeAspect="1"/>
              </p:cNvPicPr>
              <p:nvPr/>
            </p:nvPicPr>
            <p:blipFill>
              <a:blip r:embed="rId4"/>
              <a:stretch>
                <a:fillRect/>
              </a:stretch>
            </p:blipFill>
            <p:spPr>
              <a:xfrm>
                <a:off x="1341682" y="3806571"/>
                <a:ext cx="2801515" cy="2242060"/>
              </a:xfrm>
              <a:prstGeom prst="rect">
                <a:avLst/>
              </a:prstGeom>
            </p:spPr>
          </p:pic>
          <p:sp>
            <p:nvSpPr>
              <p:cNvPr id="45" name="Rectángulo 33">
                <a:extLst>
                  <a:ext uri="{FF2B5EF4-FFF2-40B4-BE49-F238E27FC236}">
                    <a16:creationId xmlns:a16="http://schemas.microsoft.com/office/drawing/2014/main" id="{F93CBE3F-C44E-4139-BD35-07CA4F897E48}"/>
                  </a:ext>
                </a:extLst>
              </p:cNvPr>
              <p:cNvSpPr/>
              <p:nvPr/>
            </p:nvSpPr>
            <p:spPr>
              <a:xfrm>
                <a:off x="2096347" y="3339649"/>
                <a:ext cx="1552028"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1600" b="1" dirty="0">
                    <a:ln w="9525">
                      <a:noFill/>
                      <a:prstDash val="solid"/>
                    </a:ln>
                    <a:solidFill>
                      <a:schemeClr val="tx1"/>
                    </a:solidFill>
                    <a:latin typeface="Lora" pitchFamily="2" charset="0"/>
                  </a:rPr>
                  <a:t>Physical Twin</a:t>
                </a:r>
              </a:p>
            </p:txBody>
          </p:sp>
        </p:grpSp>
      </p:grpSp>
    </p:spTree>
    <p:extLst>
      <p:ext uri="{BB962C8B-B14F-4D97-AF65-F5344CB8AC3E}">
        <p14:creationId xmlns:p14="http://schemas.microsoft.com/office/powerpoint/2010/main" val="3463033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To</a:t>
            </a:r>
            <a:r>
              <a:rPr lang="es-ES" altLang="es-ES" sz="4000" dirty="0"/>
              <a:t> sum up</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rmAutofit fontScale="92500" lnSpcReduction="10000"/>
          </a:bodyPr>
          <a:lstStyle/>
          <a:p>
            <a:pPr eaLnBrk="1" hangingPunct="1"/>
            <a:r>
              <a:rPr lang="en-US" sz="2400" dirty="0">
                <a:latin typeface="Arial" panose="020B0604020202020204" pitchFamily="34" charset="0"/>
                <a:ea typeface="Tahoma" panose="020B0604030504040204" pitchFamily="34" charset="0"/>
                <a:cs typeface="Arial" panose="020B0604020202020204" pitchFamily="34" charset="0"/>
              </a:rPr>
              <a:t>A Digital Twin is either a                       </a:t>
            </a:r>
            <a:r>
              <a:rPr lang="en-US" sz="2400" dirty="0">
                <a:solidFill>
                  <a:srgbClr val="111111"/>
                </a:solidFill>
                <a:latin typeface="Arial" panose="020B0604020202020204" pitchFamily="34" charset="0"/>
                <a:cs typeface="Arial" panose="020B0604020202020204" pitchFamily="34" charset="0"/>
              </a:rPr>
              <a:t>of its physical (PT) counterpart?</a:t>
            </a:r>
            <a:endParaRPr lang="en-US" sz="2400" dirty="0">
              <a:latin typeface="Arial" panose="020B0604020202020204" pitchFamily="34" charset="0"/>
              <a:ea typeface="Tahoma" panose="020B0604030504040204" pitchFamily="34" charset="0"/>
              <a:cs typeface="Arial" panose="020B0604020202020204" pitchFamily="34" charset="0"/>
            </a:endParaRPr>
          </a:p>
          <a:p>
            <a:pPr lvl="1">
              <a:buFont typeface="Wingdings" panose="05000000000000000000" pitchFamily="2" charset="2"/>
              <a:buChar char=""/>
            </a:pPr>
            <a:r>
              <a:rPr lang="en-US" sz="2200" b="0" i="0" dirty="0">
                <a:solidFill>
                  <a:srgbClr val="111111"/>
                </a:solidFill>
                <a:effectLst/>
                <a:latin typeface="Arial" panose="020B0604020202020204" pitchFamily="34" charset="0"/>
                <a:cs typeface="Arial" panose="020B0604020202020204" pitchFamily="34" charset="0"/>
              </a:rPr>
              <a:t>model</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simulator</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dashboard</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control loop</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prediction system</a:t>
            </a:r>
          </a:p>
          <a:p>
            <a:pPr lvl="1">
              <a:buFont typeface="Wingdings" panose="05000000000000000000" pitchFamily="2" charset="2"/>
              <a:buChar char=""/>
            </a:pPr>
            <a:r>
              <a:rPr lang="en-US" sz="2200" dirty="0">
                <a:solidFill>
                  <a:srgbClr val="111111"/>
                </a:solidFill>
                <a:latin typeface="Arial" panose="020B0604020202020204" pitchFamily="34" charset="0"/>
                <a:cs typeface="Arial" panose="020B0604020202020204" pitchFamily="34" charset="0"/>
              </a:rPr>
              <a:t>machine learning (ML) system</a:t>
            </a:r>
          </a:p>
          <a:p>
            <a:r>
              <a:rPr lang="en-US" sz="2400" dirty="0">
                <a:latin typeface="Arial" panose="020B0604020202020204" pitchFamily="34" charset="0"/>
                <a:ea typeface="Tahoma" panose="020B0604030504040204" pitchFamily="34" charset="0"/>
                <a:cs typeface="Arial" panose="020B0604020202020204" pitchFamily="34" charset="0"/>
              </a:rPr>
              <a:t>Yes (to all) but:</a:t>
            </a:r>
          </a:p>
          <a:p>
            <a:pPr lvl="1">
              <a:buFont typeface="Wingdings" panose="05000000000000000000" pitchFamily="2" charset="2"/>
              <a:buChar char=""/>
            </a:pPr>
            <a:r>
              <a:rPr lang="en-US" altLang="es-ES" sz="2200" dirty="0">
                <a:solidFill>
                  <a:srgbClr val="111111"/>
                </a:solidFill>
                <a:latin typeface="Arial" panose="020B0604020202020204" pitchFamily="34" charset="0"/>
                <a:cs typeface="Arial" panose="020B0604020202020204" pitchFamily="34" charset="0"/>
              </a:rPr>
              <a:t>the physical twin could be any physical entity, but also a process, </a:t>
            </a:r>
            <a:br>
              <a:rPr lang="en-US" altLang="es-ES" sz="2200" dirty="0">
                <a:solidFill>
                  <a:srgbClr val="111111"/>
                </a:solidFill>
                <a:latin typeface="Arial" panose="020B0604020202020204" pitchFamily="34" charset="0"/>
                <a:cs typeface="Arial" panose="020B0604020202020204" pitchFamily="34" charset="0"/>
              </a:rPr>
            </a:br>
            <a:r>
              <a:rPr lang="en-US" altLang="es-ES" sz="2200" dirty="0">
                <a:solidFill>
                  <a:srgbClr val="111111"/>
                </a:solidFill>
                <a:latin typeface="Arial" panose="020B0604020202020204" pitchFamily="34" charset="0"/>
                <a:cs typeface="Arial" panose="020B0604020202020204" pitchFamily="34" charset="0"/>
              </a:rPr>
              <a:t>a software system, etc.</a:t>
            </a:r>
          </a:p>
          <a:p>
            <a:pPr lvl="1">
              <a:buFont typeface="Wingdings" panose="05000000000000000000" pitchFamily="2" charset="2"/>
              <a:buChar char=""/>
            </a:pPr>
            <a:r>
              <a:rPr lang="en-US" altLang="es-ES" sz="2200" dirty="0">
                <a:solidFill>
                  <a:srgbClr val="111111"/>
                </a:solidFill>
                <a:latin typeface="Arial" panose="020B0604020202020204" pitchFamily="34" charset="0"/>
                <a:cs typeface="Arial" panose="020B0604020202020204" pitchFamily="34" charset="0"/>
              </a:rPr>
              <a:t>there is a synchronous and automated feedback loop communication between both twins.</a:t>
            </a:r>
            <a:endParaRPr lang="es-ES" altLang="es-ES" sz="2200" dirty="0">
              <a:solidFill>
                <a:srgbClr val="111111"/>
              </a:solidFill>
              <a:latin typeface="Arial" panose="020B0604020202020204" pitchFamily="34" charset="0"/>
              <a:cs typeface="Arial" panose="020B0604020202020204" pitchFamily="34" charset="0"/>
            </a:endParaRPr>
          </a:p>
          <a:p>
            <a:pPr marL="514350" indent="-457200"/>
            <a:r>
              <a:rPr lang="en-US" sz="2400" dirty="0">
                <a:solidFill>
                  <a:srgbClr val="111111"/>
                </a:solidFill>
                <a:latin typeface="Arial" panose="020B0604020202020204" pitchFamily="34" charset="0"/>
                <a:cs typeface="Arial" panose="020B0604020202020204" pitchFamily="34" charset="0"/>
              </a:rPr>
              <a:t>A </a:t>
            </a:r>
            <a:r>
              <a:rPr lang="en-US" sz="2400" b="1" dirty="0">
                <a:solidFill>
                  <a:schemeClr val="accent1"/>
                </a:solidFill>
                <a:latin typeface="Arial" panose="020B0604020202020204" pitchFamily="34" charset="0"/>
                <a:cs typeface="Arial" panose="020B0604020202020204" pitchFamily="34" charset="0"/>
              </a:rPr>
              <a:t>Digital Twin System</a:t>
            </a:r>
            <a:r>
              <a:rPr lang="en-US" sz="2400" dirty="0">
                <a:solidFill>
                  <a:srgbClr val="111111"/>
                </a:solidFill>
                <a:latin typeface="Arial" panose="020B0604020202020204" pitchFamily="34" charset="0"/>
                <a:cs typeface="Arial" panose="020B0604020202020204" pitchFamily="34" charset="0"/>
              </a:rPr>
              <a:t> is a pair of coupled physical/digital twins.</a:t>
            </a:r>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17</a:t>
            </a:fld>
            <a:endParaRPr lang="en-GB" altLang="es-ES" sz="1000" dirty="0">
              <a:solidFill>
                <a:schemeClr val="bg1"/>
              </a:solidFill>
              <a:latin typeface="Arial Narrow" panose="020B0606020202030204" pitchFamily="34" charset="0"/>
            </a:endParaRPr>
          </a:p>
        </p:txBody>
      </p:sp>
      <p:sp>
        <p:nvSpPr>
          <p:cNvPr id="2" name="CuadroTexto 1">
            <a:extLst>
              <a:ext uri="{FF2B5EF4-FFF2-40B4-BE49-F238E27FC236}">
                <a16:creationId xmlns:a16="http://schemas.microsoft.com/office/drawing/2014/main" id="{12A9EF20-020E-43A5-B98F-87F91AF57159}"/>
              </a:ext>
            </a:extLst>
          </p:cNvPr>
          <p:cNvSpPr txBox="1"/>
          <p:nvPr/>
        </p:nvSpPr>
        <p:spPr>
          <a:xfrm>
            <a:off x="4145836" y="1460896"/>
            <a:ext cx="1588817" cy="430887"/>
          </a:xfrm>
          <a:prstGeom prst="rect">
            <a:avLst/>
          </a:prstGeom>
          <a:solidFill>
            <a:schemeClr val="accent1"/>
          </a:solidFill>
        </p:spPr>
        <p:txBody>
          <a:bodyPr wrap="square" rtlCol="0">
            <a:spAutoFit/>
          </a:bodyPr>
          <a:lstStyle/>
          <a:p>
            <a:pPr algn="ctr"/>
            <a:r>
              <a:rPr lang="en-US" sz="2200" dirty="0">
                <a:solidFill>
                  <a:schemeClr val="bg1"/>
                </a:solidFill>
              </a:rPr>
              <a:t>fill the gap</a:t>
            </a:r>
          </a:p>
        </p:txBody>
      </p:sp>
      <p:sp>
        <p:nvSpPr>
          <p:cNvPr id="3" name="CuadroTexto 2">
            <a:extLst>
              <a:ext uri="{FF2B5EF4-FFF2-40B4-BE49-F238E27FC236}">
                <a16:creationId xmlns:a16="http://schemas.microsoft.com/office/drawing/2014/main" id="{031E849E-E632-42E8-8DD4-9E96AE44EC18}"/>
              </a:ext>
            </a:extLst>
          </p:cNvPr>
          <p:cNvSpPr txBox="1"/>
          <p:nvPr/>
        </p:nvSpPr>
        <p:spPr>
          <a:xfrm>
            <a:off x="5296072" y="2507359"/>
            <a:ext cx="3107305" cy="1754326"/>
          </a:xfrm>
          <a:prstGeom prst="rect">
            <a:avLst/>
          </a:prstGeom>
          <a:noFill/>
        </p:spPr>
        <p:txBody>
          <a:bodyPr wrap="square" rtlCol="0">
            <a:spAutoFit/>
          </a:bodyPr>
          <a:lstStyle/>
          <a:p>
            <a:r>
              <a:rPr lang="en-US" dirty="0" err="1">
                <a:solidFill>
                  <a:srgbClr val="FF0000"/>
                </a:solidFill>
              </a:rPr>
              <a:t>Entrar</a:t>
            </a:r>
            <a:r>
              <a:rPr lang="en-US" dirty="0">
                <a:solidFill>
                  <a:srgbClr val="FF0000"/>
                </a:solidFill>
              </a:rPr>
              <a:t> </a:t>
            </a:r>
            <a:r>
              <a:rPr lang="en-US" dirty="0" err="1">
                <a:solidFill>
                  <a:srgbClr val="FF0000"/>
                </a:solidFill>
              </a:rPr>
              <a:t>en</a:t>
            </a:r>
            <a:r>
              <a:rPr lang="en-US" dirty="0">
                <a:solidFill>
                  <a:srgbClr val="FF0000"/>
                </a:solidFill>
              </a:rPr>
              <a:t> </a:t>
            </a:r>
            <a:r>
              <a:rPr lang="en-US" dirty="0" err="1">
                <a:solidFill>
                  <a:srgbClr val="FF0000"/>
                </a:solidFill>
              </a:rPr>
              <a:t>cada</a:t>
            </a:r>
            <a:r>
              <a:rPr lang="en-US" dirty="0">
                <a:solidFill>
                  <a:srgbClr val="FF0000"/>
                </a:solidFill>
              </a:rPr>
              <a:t> una de </a:t>
            </a:r>
            <a:r>
              <a:rPr lang="en-US" dirty="0" err="1">
                <a:solidFill>
                  <a:srgbClr val="FF0000"/>
                </a:solidFill>
              </a:rPr>
              <a:t>ellas</a:t>
            </a:r>
            <a:r>
              <a:rPr lang="en-US" dirty="0">
                <a:solidFill>
                  <a:srgbClr val="FF0000"/>
                </a:solidFill>
              </a:rPr>
              <a:t>, </a:t>
            </a:r>
            <a:r>
              <a:rPr lang="en-US" dirty="0" err="1">
                <a:solidFill>
                  <a:srgbClr val="FF0000"/>
                </a:solidFill>
              </a:rPr>
              <a:t>preguntandoles</a:t>
            </a:r>
            <a:r>
              <a:rPr lang="en-US" dirty="0">
                <a:solidFill>
                  <a:srgbClr val="FF0000"/>
                </a:solidFill>
              </a:rPr>
              <a:t> (</a:t>
            </a:r>
            <a:r>
              <a:rPr lang="en-US" dirty="0" err="1">
                <a:solidFill>
                  <a:srgbClr val="FF0000"/>
                </a:solidFill>
              </a:rPr>
              <a:t>hacer</a:t>
            </a:r>
            <a:r>
              <a:rPr lang="en-US" dirty="0">
                <a:solidFill>
                  <a:srgbClr val="FF0000"/>
                </a:solidFill>
              </a:rPr>
              <a:t> </a:t>
            </a:r>
            <a:r>
              <a:rPr lang="en-US" dirty="0" err="1">
                <a:solidFill>
                  <a:srgbClr val="FF0000"/>
                </a:solidFill>
              </a:rPr>
              <a:t>varias</a:t>
            </a:r>
            <a:r>
              <a:rPr lang="en-US" dirty="0">
                <a:solidFill>
                  <a:srgbClr val="FF0000"/>
                </a:solidFill>
              </a:rPr>
              <a:t> </a:t>
            </a:r>
            <a:r>
              <a:rPr lang="en-US" dirty="0" err="1">
                <a:solidFill>
                  <a:srgbClr val="FF0000"/>
                </a:solidFill>
              </a:rPr>
              <a:t>diapos</a:t>
            </a:r>
            <a:r>
              <a:rPr lang="en-US" dirty="0">
                <a:solidFill>
                  <a:srgbClr val="FF0000"/>
                </a:solidFill>
              </a:rPr>
              <a:t> </a:t>
            </a:r>
            <a:r>
              <a:rPr lang="en-US" dirty="0" err="1">
                <a:solidFill>
                  <a:srgbClr val="FF0000"/>
                </a:solidFill>
              </a:rPr>
              <a:t>si</a:t>
            </a:r>
            <a:r>
              <a:rPr lang="en-US" dirty="0">
                <a:solidFill>
                  <a:srgbClr val="FF0000"/>
                </a:solidFill>
              </a:rPr>
              <a:t> da </a:t>
            </a:r>
            <a:r>
              <a:rPr lang="en-US" dirty="0" err="1">
                <a:solidFill>
                  <a:srgbClr val="FF0000"/>
                </a:solidFill>
              </a:rPr>
              <a:t>tiempo</a:t>
            </a:r>
            <a:r>
              <a:rPr lang="en-US" dirty="0">
                <a:solidFill>
                  <a:srgbClr val="FF0000"/>
                </a:solidFill>
              </a:rPr>
              <a:t>).</a:t>
            </a:r>
          </a:p>
          <a:p>
            <a:r>
              <a:rPr lang="en-US" dirty="0">
                <a:solidFill>
                  <a:srgbClr val="FF0000"/>
                </a:solidFill>
              </a:rPr>
              <a:t>Ver </a:t>
            </a:r>
            <a:r>
              <a:rPr lang="en-US" dirty="0" err="1">
                <a:solidFill>
                  <a:srgbClr val="FF0000"/>
                </a:solidFill>
              </a:rPr>
              <a:t>notas</a:t>
            </a:r>
            <a:r>
              <a:rPr lang="en-US" dirty="0">
                <a:solidFill>
                  <a:srgbClr val="FF0000"/>
                </a:solidFill>
              </a:rPr>
              <a:t> </a:t>
            </a:r>
            <a:r>
              <a:rPr lang="en-US" dirty="0" err="1">
                <a:solidFill>
                  <a:srgbClr val="FF0000"/>
                </a:solidFill>
              </a:rPr>
              <a:t>en</a:t>
            </a:r>
            <a:r>
              <a:rPr lang="en-US" dirty="0">
                <a:solidFill>
                  <a:srgbClr val="FF0000"/>
                </a:solidFill>
              </a:rPr>
              <a:t> Contents.</a:t>
            </a:r>
            <a:br>
              <a:rPr lang="en-US" dirty="0">
                <a:solidFill>
                  <a:srgbClr val="FF0000"/>
                </a:solidFill>
              </a:rPr>
            </a:br>
            <a:r>
              <a:rPr lang="en-US" dirty="0">
                <a:solidFill>
                  <a:srgbClr val="FF0000"/>
                </a:solidFill>
              </a:rPr>
              <a:t>La </a:t>
            </a:r>
            <a:r>
              <a:rPr lang="en-US" dirty="0" err="1">
                <a:solidFill>
                  <a:srgbClr val="FF0000"/>
                </a:solidFill>
              </a:rPr>
              <a:t>segunda</a:t>
            </a:r>
            <a:r>
              <a:rPr lang="en-US" dirty="0">
                <a:solidFill>
                  <a:srgbClr val="FF0000"/>
                </a:solidFill>
              </a:rPr>
              <a:t> </a:t>
            </a:r>
            <a:r>
              <a:rPr lang="en-US" dirty="0" err="1">
                <a:solidFill>
                  <a:srgbClr val="FF0000"/>
                </a:solidFill>
              </a:rPr>
              <a:t>parte</a:t>
            </a:r>
            <a:r>
              <a:rPr lang="en-US" dirty="0">
                <a:solidFill>
                  <a:srgbClr val="FF0000"/>
                </a:solidFill>
              </a:rPr>
              <a:t> de la </a:t>
            </a:r>
            <a:r>
              <a:rPr lang="en-US" dirty="0" err="1">
                <a:solidFill>
                  <a:srgbClr val="FF0000"/>
                </a:solidFill>
              </a:rPr>
              <a:t>diapo</a:t>
            </a:r>
            <a:r>
              <a:rPr lang="en-US" dirty="0">
                <a:solidFill>
                  <a:srgbClr val="FF0000"/>
                </a:solidFill>
              </a:rPr>
              <a:t>, </a:t>
            </a:r>
            <a:r>
              <a:rPr lang="en-US" dirty="0" err="1">
                <a:solidFill>
                  <a:srgbClr val="FF0000"/>
                </a:solidFill>
              </a:rPr>
              <a:t>luego</a:t>
            </a:r>
            <a:endParaRPr lang="en-US" dirty="0">
              <a:solidFill>
                <a:srgbClr val="FF0000"/>
              </a:solidFill>
            </a:endParaRPr>
          </a:p>
        </p:txBody>
      </p:sp>
    </p:spTree>
    <p:extLst>
      <p:ext uri="{BB962C8B-B14F-4D97-AF65-F5344CB8AC3E}">
        <p14:creationId xmlns:p14="http://schemas.microsoft.com/office/powerpoint/2010/main" val="4291573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Properties</a:t>
            </a:r>
            <a:r>
              <a:rPr lang="es-ES" altLang="es-ES" sz="4000" dirty="0"/>
              <a:t> </a:t>
            </a:r>
            <a:r>
              <a:rPr lang="es-ES" altLang="es-ES" sz="4000" dirty="0" err="1"/>
              <a:t>of</a:t>
            </a:r>
            <a:r>
              <a:rPr lang="es-ES" altLang="es-ES" sz="4000" dirty="0"/>
              <a:t> Digital Twin </a:t>
            </a:r>
            <a:r>
              <a:rPr lang="es-ES" altLang="es-ES" sz="4000" dirty="0" err="1"/>
              <a:t>Systems</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200" dirty="0"/>
              <a:t>Representativeness &amp; Contextualization</a:t>
            </a:r>
          </a:p>
          <a:p>
            <a:pPr lvl="1">
              <a:spcBef>
                <a:spcPts val="600"/>
              </a:spcBef>
            </a:pPr>
            <a:r>
              <a:rPr lang="en-US" sz="2000" dirty="0"/>
              <a:t>the DT must mimic the status of the PT, considering only </a:t>
            </a:r>
            <a:br>
              <a:rPr lang="en-US" sz="2000" dirty="0"/>
            </a:br>
            <a:r>
              <a:rPr lang="en-US" sz="2000" dirty="0"/>
              <a:t>the features that are relevant to the context.</a:t>
            </a:r>
            <a:endParaRPr lang="en-US" sz="1800" dirty="0"/>
          </a:p>
          <a:p>
            <a:pPr>
              <a:spcBef>
                <a:spcPts val="600"/>
              </a:spcBef>
            </a:pPr>
            <a:r>
              <a:rPr lang="en-US" sz="2200" dirty="0"/>
              <a:t>Reflection</a:t>
            </a:r>
          </a:p>
          <a:p>
            <a:pPr lvl="1">
              <a:spcBef>
                <a:spcPts val="600"/>
              </a:spcBef>
            </a:pPr>
            <a:r>
              <a:rPr lang="en-US" sz="2000" dirty="0"/>
              <a:t>the PT is timely and univocally represented by the attributes, </a:t>
            </a:r>
            <a:br>
              <a:rPr lang="en-US" sz="2000" dirty="0"/>
            </a:br>
            <a:r>
              <a:rPr lang="en-US" sz="2000" dirty="0"/>
              <a:t>status, and behavior of its DT.</a:t>
            </a:r>
          </a:p>
          <a:p>
            <a:pPr>
              <a:spcBef>
                <a:spcPts val="600"/>
              </a:spcBef>
            </a:pPr>
            <a:r>
              <a:rPr lang="en-US" sz="2200" dirty="0"/>
              <a:t>Entanglement</a:t>
            </a:r>
          </a:p>
          <a:p>
            <a:pPr lvl="1">
              <a:spcBef>
                <a:spcPts val="600"/>
              </a:spcBef>
            </a:pPr>
            <a:r>
              <a:rPr lang="en-US" sz="2000" dirty="0"/>
              <a:t>the information representing the PT must be received in </a:t>
            </a:r>
            <a:br>
              <a:rPr lang="en-US" sz="2000" dirty="0"/>
            </a:br>
            <a:r>
              <a:rPr lang="en-US" sz="2000" dirty="0"/>
              <a:t>(close to) real-time by the DT.</a:t>
            </a:r>
          </a:p>
          <a:p>
            <a:pPr>
              <a:spcBef>
                <a:spcPts val="600"/>
              </a:spcBef>
            </a:pPr>
            <a:r>
              <a:rPr lang="en-US" sz="2200" dirty="0"/>
              <a:t>Predictability</a:t>
            </a:r>
          </a:p>
          <a:p>
            <a:pPr lvl="1">
              <a:spcBef>
                <a:spcPts val="600"/>
              </a:spcBef>
            </a:pPr>
            <a:r>
              <a:rPr lang="en-US" sz="2000" dirty="0"/>
              <a:t>the DT may be used to simulate the </a:t>
            </a:r>
            <a:r>
              <a:rPr lang="en-US" sz="2000" dirty="0" err="1"/>
              <a:t>behaviour</a:t>
            </a:r>
            <a:r>
              <a:rPr lang="en-US" sz="2000" dirty="0"/>
              <a:t> of the PT </a:t>
            </a:r>
            <a:br>
              <a:rPr lang="en-US" sz="2000" dirty="0"/>
            </a:br>
            <a:r>
              <a:rPr lang="en-US" sz="2000" dirty="0"/>
              <a:t>to determine the outcomes in a likely future or context.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18</a:t>
            </a:fld>
            <a:endParaRPr lang="en-GB" altLang="es-ES" sz="1000" dirty="0">
              <a:solidFill>
                <a:schemeClr val="bg1"/>
              </a:solidFill>
              <a:latin typeface="Arial Narrow" panose="020B0606020202030204" pitchFamily="34" charset="0"/>
            </a:endParaRPr>
          </a:p>
        </p:txBody>
      </p:sp>
      <p:sp>
        <p:nvSpPr>
          <p:cNvPr id="6" name="CuadroTexto 5">
            <a:extLst>
              <a:ext uri="{FF2B5EF4-FFF2-40B4-BE49-F238E27FC236}">
                <a16:creationId xmlns:a16="http://schemas.microsoft.com/office/drawing/2014/main" id="{492233BD-3474-48AF-B26B-C9B3217FA4E6}"/>
              </a:ext>
            </a:extLst>
          </p:cNvPr>
          <p:cNvSpPr txBox="1"/>
          <p:nvPr/>
        </p:nvSpPr>
        <p:spPr>
          <a:xfrm>
            <a:off x="665999" y="6024347"/>
            <a:ext cx="8307640" cy="738664"/>
          </a:xfrm>
          <a:prstGeom prst="rect">
            <a:avLst/>
          </a:prstGeom>
          <a:noFill/>
          <a:ln>
            <a:noFill/>
          </a:ln>
        </p:spPr>
        <p:txBody>
          <a:bodyPr wrap="square">
            <a:spAutoFit/>
          </a:bodyPr>
          <a:lstStyle/>
          <a:p>
            <a:pPr algn="ctr"/>
            <a:r>
              <a:rPr lang="en-US" sz="1400" dirty="0"/>
              <a:t>E. </a:t>
            </a:r>
            <a:r>
              <a:rPr lang="en-US" sz="1400" dirty="0" err="1"/>
              <a:t>Pretel</a:t>
            </a:r>
            <a:r>
              <a:rPr lang="en-US" sz="1400" dirty="0"/>
              <a:t>, A. Moya, E. Navarro, V. López-</a:t>
            </a:r>
            <a:r>
              <a:rPr lang="en-US" sz="1400" dirty="0" err="1"/>
              <a:t>Jaquero</a:t>
            </a:r>
            <a:r>
              <a:rPr lang="en-US" sz="1400" dirty="0"/>
              <a:t>, P. González. </a:t>
            </a:r>
            <a:r>
              <a:rPr lang="en-US" sz="1400" dirty="0" err="1"/>
              <a:t>Analysing</a:t>
            </a:r>
            <a:r>
              <a:rPr lang="en-US" sz="1400" dirty="0"/>
              <a:t> the synergies</a:t>
            </a:r>
            <a:br>
              <a:rPr lang="en-US" sz="1400" dirty="0"/>
            </a:br>
            <a:r>
              <a:rPr lang="en-US" sz="1400" dirty="0"/>
              <a:t>between Multi-agent Systems and Digital Twins: A systematic literature review, </a:t>
            </a:r>
            <a:br>
              <a:rPr lang="en-US" sz="1400" dirty="0"/>
            </a:br>
            <a:r>
              <a:rPr lang="en-US" sz="1400" dirty="0"/>
              <a:t>Information and Software Technology, vol. 174, 2024.</a:t>
            </a:r>
            <a:endParaRPr lang="en-US" dirty="0"/>
          </a:p>
        </p:txBody>
      </p:sp>
      <p:pic>
        <p:nvPicPr>
          <p:cNvPr id="7" name="Picture 4" descr="Click Here Icons - Free SVG &amp; PNG Click Here Images - Noun Project">
            <a:hlinkClick r:id="rId3"/>
            <a:extLst>
              <a:ext uri="{FF2B5EF4-FFF2-40B4-BE49-F238E27FC236}">
                <a16:creationId xmlns:a16="http://schemas.microsoft.com/office/drawing/2014/main" id="{5C39335B-ECD5-4160-B73B-48E5A4CCAF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8299479" y="605835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0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sz="4000" dirty="0" err="1"/>
              <a:t>Properties</a:t>
            </a:r>
            <a:r>
              <a:rPr lang="es-ES" altLang="es-ES" sz="4000" dirty="0"/>
              <a:t> </a:t>
            </a:r>
            <a:r>
              <a:rPr lang="es-ES" altLang="es-ES" sz="4000" dirty="0" err="1"/>
              <a:t>of</a:t>
            </a:r>
            <a:r>
              <a:rPr lang="es-ES" altLang="es-ES" sz="4000" dirty="0"/>
              <a:t> Digital Twin </a:t>
            </a:r>
            <a:r>
              <a:rPr lang="es-ES" altLang="es-ES" sz="4000" dirty="0" err="1"/>
              <a:t>Systems</a:t>
            </a:r>
            <a:r>
              <a:rPr lang="es-ES" altLang="es-ES" sz="4000" dirty="0"/>
              <a:t> (2)</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200" dirty="0"/>
              <a:t>Persistency</a:t>
            </a:r>
          </a:p>
          <a:p>
            <a:pPr lvl="1">
              <a:spcBef>
                <a:spcPts val="600"/>
              </a:spcBef>
            </a:pPr>
            <a:r>
              <a:rPr lang="en-US" sz="1900" dirty="0"/>
              <a:t>the DT maintains a continuously updated and accurate virtual representation of the PT over time.</a:t>
            </a:r>
          </a:p>
          <a:p>
            <a:pPr>
              <a:spcBef>
                <a:spcPts val="600"/>
              </a:spcBef>
            </a:pPr>
            <a:r>
              <a:rPr lang="en-US" sz="2200" dirty="0"/>
              <a:t>Memorization </a:t>
            </a:r>
          </a:p>
          <a:p>
            <a:pPr lvl="1">
              <a:spcBef>
                <a:spcPts val="600"/>
              </a:spcBef>
            </a:pPr>
            <a:r>
              <a:rPr lang="en-US" sz="1900" dirty="0"/>
              <a:t>the DT must store all meaningful past and present data and the context </a:t>
            </a:r>
            <a:br>
              <a:rPr lang="en-US" sz="1900" dirty="0"/>
            </a:br>
            <a:r>
              <a:rPr lang="en-US" sz="1900" dirty="0"/>
              <a:t>in which they </a:t>
            </a:r>
            <a:r>
              <a:rPr lang="en-US" sz="1900" dirty="0" err="1"/>
              <a:t>originatyed</a:t>
            </a:r>
            <a:r>
              <a:rPr lang="en-US" sz="1900" dirty="0"/>
              <a:t> originated for later analysis.</a:t>
            </a:r>
          </a:p>
          <a:p>
            <a:pPr>
              <a:spcBef>
                <a:spcPts val="600"/>
              </a:spcBef>
            </a:pPr>
            <a:r>
              <a:rPr lang="en-US" sz="2200" dirty="0"/>
              <a:t>Replication</a:t>
            </a:r>
          </a:p>
          <a:p>
            <a:pPr lvl="1">
              <a:spcBef>
                <a:spcPts val="600"/>
              </a:spcBef>
            </a:pPr>
            <a:r>
              <a:rPr lang="en-US" sz="1900" dirty="0"/>
              <a:t>DTs may replicate the PT in different contexts, each replica addressing specific characteristics</a:t>
            </a:r>
          </a:p>
          <a:p>
            <a:pPr>
              <a:spcBef>
                <a:spcPts val="600"/>
              </a:spcBef>
            </a:pPr>
            <a:r>
              <a:rPr lang="en-US" sz="2200" dirty="0"/>
              <a:t>Composability </a:t>
            </a:r>
          </a:p>
          <a:p>
            <a:pPr lvl="1">
              <a:spcBef>
                <a:spcPts val="600"/>
              </a:spcBef>
            </a:pPr>
            <a:r>
              <a:rPr lang="en-US" sz="1900" dirty="0"/>
              <a:t>DTs can be composed so that both the individual and composed objects </a:t>
            </a:r>
            <a:br>
              <a:rPr lang="en-US" sz="1900" dirty="0"/>
            </a:br>
            <a:r>
              <a:rPr lang="en-US" sz="1900" dirty="0"/>
              <a:t>can be observed and controlled.</a:t>
            </a:r>
          </a:p>
          <a:p>
            <a:pPr>
              <a:spcBef>
                <a:spcPts val="600"/>
              </a:spcBef>
            </a:pPr>
            <a:r>
              <a:rPr lang="en-US" sz="2200" dirty="0"/>
              <a:t>Manageability</a:t>
            </a:r>
          </a:p>
          <a:p>
            <a:pPr lvl="1">
              <a:spcBef>
                <a:spcPts val="600"/>
              </a:spcBef>
            </a:pPr>
            <a:r>
              <a:rPr lang="en-US" sz="1900" dirty="0"/>
              <a:t>the DT enhances the PT by an API that facilitates its management,</a:t>
            </a:r>
            <a:br>
              <a:rPr lang="en-US" sz="1900" dirty="0"/>
            </a:br>
            <a:r>
              <a:rPr lang="en-US" sz="1900" dirty="0"/>
              <a:t>which also allows to deal with damages or problems of both PT/DT.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19</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463533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08002" y="2404534"/>
            <a:ext cx="8991782" cy="1646302"/>
          </a:xfrm>
        </p:spPr>
        <p:txBody>
          <a:bodyPr/>
          <a:lstStyle/>
          <a:p>
            <a:pPr algn="ctr">
              <a:spcBef>
                <a:spcPts val="1200"/>
              </a:spcBef>
            </a:pPr>
            <a:r>
              <a:rPr lang="es-ES_tradnl" dirty="0">
                <a:solidFill>
                  <a:schemeClr val="accent2"/>
                </a:solidFill>
              </a:rPr>
              <a:t>Digital </a:t>
            </a:r>
            <a:r>
              <a:rPr lang="es-ES_tradnl" dirty="0" err="1">
                <a:solidFill>
                  <a:schemeClr val="accent2"/>
                </a:solidFill>
              </a:rPr>
              <a:t>Twins</a:t>
            </a:r>
            <a:br>
              <a:rPr lang="es-ES_tradnl" dirty="0">
                <a:solidFill>
                  <a:schemeClr val="accent2"/>
                </a:solidFill>
              </a:rPr>
            </a:br>
            <a:br>
              <a:rPr lang="es-ES_tradnl" sz="1200" dirty="0">
                <a:solidFill>
                  <a:schemeClr val="accent2"/>
                </a:solidFill>
              </a:rPr>
            </a:br>
            <a:r>
              <a:rPr lang="en-US" sz="3600" b="0" i="0" dirty="0">
                <a:solidFill>
                  <a:schemeClr val="accent2"/>
                </a:solidFill>
                <a:effectLst/>
                <a:latin typeface="Tahoma" panose="020B0604030504040204" pitchFamily="34" charset="0"/>
              </a:rPr>
              <a:t>Part I</a:t>
            </a:r>
            <a:endParaRPr lang="es-ES_tradnl" dirty="0">
              <a:solidFill>
                <a:schemeClr val="accent2"/>
              </a:solidFill>
            </a:endParaRPr>
          </a:p>
        </p:txBody>
      </p:sp>
      <p:sp>
        <p:nvSpPr>
          <p:cNvPr id="3" name="Subtítulo 2"/>
          <p:cNvSpPr>
            <a:spLocks noGrp="1"/>
          </p:cNvSpPr>
          <p:nvPr>
            <p:ph type="subTitle" idx="1"/>
          </p:nvPr>
        </p:nvSpPr>
        <p:spPr>
          <a:xfrm>
            <a:off x="1112929" y="4050833"/>
            <a:ext cx="7766936" cy="2548570"/>
          </a:xfrm>
        </p:spPr>
        <p:txBody>
          <a:bodyPr>
            <a:normAutofit/>
          </a:bodyPr>
          <a:lstStyle/>
          <a:p>
            <a:endParaRPr lang="es-ES_tradnl" dirty="0"/>
          </a:p>
          <a:p>
            <a:pPr algn="ctr"/>
            <a:r>
              <a:rPr lang="es-ES_tradnl" sz="2000" b="1" i="1" dirty="0">
                <a:solidFill>
                  <a:schemeClr val="accent2"/>
                </a:solidFill>
              </a:rPr>
              <a:t>Carlos Canal – ITIS Software, </a:t>
            </a:r>
            <a:r>
              <a:rPr lang="es-ES_tradnl" sz="2000" b="1" i="1" dirty="0" err="1">
                <a:solidFill>
                  <a:schemeClr val="accent2"/>
                </a:solidFill>
              </a:rPr>
              <a:t>University</a:t>
            </a:r>
            <a:r>
              <a:rPr lang="es-ES_tradnl" sz="2000" b="1" i="1" dirty="0">
                <a:solidFill>
                  <a:schemeClr val="accent2"/>
                </a:solidFill>
              </a:rPr>
              <a:t> </a:t>
            </a:r>
            <a:r>
              <a:rPr lang="es-ES_tradnl" sz="2000" b="1" i="1" dirty="0" err="1">
                <a:solidFill>
                  <a:schemeClr val="accent2"/>
                </a:solidFill>
              </a:rPr>
              <a:t>of</a:t>
            </a:r>
            <a:r>
              <a:rPr lang="es-ES_tradnl" sz="2000" b="1" i="1" dirty="0">
                <a:solidFill>
                  <a:schemeClr val="accent2"/>
                </a:solidFill>
              </a:rPr>
              <a:t> Málaga</a:t>
            </a:r>
          </a:p>
          <a:p>
            <a:pPr algn="ctr"/>
            <a:endParaRPr lang="es-ES_tradnl" sz="2000" b="1" i="1" dirty="0">
              <a:solidFill>
                <a:schemeClr val="accent2"/>
              </a:solidFill>
            </a:endParaRPr>
          </a:p>
          <a:p>
            <a:pPr algn="ctr"/>
            <a:r>
              <a:rPr lang="es-ES_tradnl" sz="2000" b="1" i="1" dirty="0">
                <a:solidFill>
                  <a:schemeClr val="accent2"/>
                </a:solidFill>
              </a:rPr>
              <a:t>(carloscanal@uma.es)</a:t>
            </a:r>
            <a:endParaRPr lang="es-ES_tradnl" sz="2000" b="1" i="1" dirty="0">
              <a:solidFill>
                <a:schemeClr val="accent1"/>
              </a:solidFill>
            </a:endParaRPr>
          </a:p>
          <a:p>
            <a:endParaRPr lang="es-ES_tradnl" sz="1600" b="1" i="1" dirty="0">
              <a:solidFill>
                <a:schemeClr val="accent1"/>
              </a:solidFill>
            </a:endParaRPr>
          </a:p>
          <a:p>
            <a:endParaRPr lang="es-ES_tradnl" sz="1600" i="1" dirty="0">
              <a:solidFill>
                <a:schemeClr val="accent1"/>
              </a:solidFill>
            </a:endParaRPr>
          </a:p>
        </p:txBody>
      </p:sp>
      <p:pic>
        <p:nvPicPr>
          <p:cNvPr id="4" name="Picture 2" descr="ttps://www.uma.es/static/themes/uma2016/images/UMA_logo.png">
            <a:extLst>
              <a:ext uri="{FF2B5EF4-FFF2-40B4-BE49-F238E27FC236}">
                <a16:creationId xmlns:a16="http://schemas.microsoft.com/office/drawing/2014/main" id="{2448C2F5-78A0-4B8E-BC5B-DBE8FB456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658" y="5999860"/>
            <a:ext cx="4381500" cy="809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TIS UMA – Universidad de Málaga">
            <a:extLst>
              <a:ext uri="{FF2B5EF4-FFF2-40B4-BE49-F238E27FC236}">
                <a16:creationId xmlns:a16="http://schemas.microsoft.com/office/drawing/2014/main" id="{D076CCFE-63F5-4AC8-BE8C-068AD7755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12" y="5905523"/>
            <a:ext cx="1643677" cy="1240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039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err="1"/>
              <a:t>Architecture</a:t>
            </a:r>
            <a:r>
              <a:rPr lang="es-ES" altLang="es-ES" sz="4000" dirty="0"/>
              <a:t> </a:t>
            </a:r>
            <a:r>
              <a:rPr lang="es-ES" altLang="es-ES" sz="4000" dirty="0" err="1"/>
              <a:t>of</a:t>
            </a:r>
            <a:r>
              <a:rPr lang="es-ES" altLang="es-ES" sz="4000" dirty="0"/>
              <a:t> a Digital Twin </a:t>
            </a:r>
            <a:r>
              <a:rPr lang="es-ES" altLang="es-ES" sz="4000" dirty="0" err="1"/>
              <a:t>System</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20</a:t>
            </a:fld>
            <a:endParaRPr lang="en-GB" altLang="es-ES" sz="1000" dirty="0">
              <a:solidFill>
                <a:schemeClr val="bg1"/>
              </a:solidFill>
              <a:latin typeface="Arial Narrow" panose="020B0606020202030204" pitchFamily="34" charset="0"/>
            </a:endParaRPr>
          </a:p>
        </p:txBody>
      </p:sp>
      <p:grpSp>
        <p:nvGrpSpPr>
          <p:cNvPr id="19" name="Grupo 18">
            <a:extLst>
              <a:ext uri="{FF2B5EF4-FFF2-40B4-BE49-F238E27FC236}">
                <a16:creationId xmlns:a16="http://schemas.microsoft.com/office/drawing/2014/main" id="{E9F16242-A563-4C76-8A0E-13E53637A60D}"/>
              </a:ext>
            </a:extLst>
          </p:cNvPr>
          <p:cNvGrpSpPr/>
          <p:nvPr/>
        </p:nvGrpSpPr>
        <p:grpSpPr>
          <a:xfrm>
            <a:off x="2290075" y="1470878"/>
            <a:ext cx="4842201" cy="4347930"/>
            <a:chOff x="610227" y="1337850"/>
            <a:chExt cx="4842201" cy="4347930"/>
          </a:xfrm>
        </p:grpSpPr>
        <p:sp>
          <p:nvSpPr>
            <p:cNvPr id="20" name="Rectangle 100">
              <a:extLst>
                <a:ext uri="{FF2B5EF4-FFF2-40B4-BE49-F238E27FC236}">
                  <a16:creationId xmlns:a16="http://schemas.microsoft.com/office/drawing/2014/main" id="{BFEB703B-6270-4013-8893-B7696A6693FF}"/>
                </a:ext>
              </a:extLst>
            </p:cNvPr>
            <p:cNvSpPr/>
            <p:nvPr/>
          </p:nvSpPr>
          <p:spPr>
            <a:xfrm>
              <a:off x="610227" y="2307144"/>
              <a:ext cx="4842201" cy="337863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21" name="Grupo 20">
              <a:extLst>
                <a:ext uri="{FF2B5EF4-FFF2-40B4-BE49-F238E27FC236}">
                  <a16:creationId xmlns:a16="http://schemas.microsoft.com/office/drawing/2014/main" id="{0D147233-CDDB-4B25-982E-C2A646D43A63}"/>
                </a:ext>
              </a:extLst>
            </p:cNvPr>
            <p:cNvGrpSpPr/>
            <p:nvPr/>
          </p:nvGrpSpPr>
          <p:grpSpPr>
            <a:xfrm>
              <a:off x="699816" y="1337850"/>
              <a:ext cx="4682271" cy="4285467"/>
              <a:chOff x="699816" y="1337850"/>
              <a:chExt cx="4682271" cy="4285467"/>
            </a:xfrm>
          </p:grpSpPr>
          <p:sp>
            <p:nvSpPr>
              <p:cNvPr id="22" name="TextBox 80">
                <a:extLst>
                  <a:ext uri="{FF2B5EF4-FFF2-40B4-BE49-F238E27FC236}">
                    <a16:creationId xmlns:a16="http://schemas.microsoft.com/office/drawing/2014/main" id="{C0BA9318-C87F-449B-81FB-5C35A3D8C2FD}"/>
                  </a:ext>
                </a:extLst>
              </p:cNvPr>
              <p:cNvSpPr txBox="1"/>
              <p:nvPr/>
            </p:nvSpPr>
            <p:spPr>
              <a:xfrm>
                <a:off x="1734811" y="1337850"/>
                <a:ext cx="2448106" cy="461665"/>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1" dirty="0">
                    <a:ln w="9525">
                      <a:solidFill>
                        <a:schemeClr val="bg1"/>
                      </a:solidFill>
                      <a:prstDash val="solid"/>
                    </a:ln>
                    <a:solidFill>
                      <a:schemeClr val="tx1"/>
                    </a:solidFill>
                  </a:rPr>
                  <a:t>3D architecture</a:t>
                </a:r>
                <a:endParaRPr lang="en-GB" sz="2400" b="1" dirty="0">
                  <a:ln w="9525">
                    <a:solidFill>
                      <a:schemeClr val="bg1"/>
                    </a:solidFill>
                    <a:prstDash val="solid"/>
                  </a:ln>
                  <a:solidFill>
                    <a:schemeClr val="tx1"/>
                  </a:solidFill>
                </a:endParaRPr>
              </a:p>
            </p:txBody>
          </p:sp>
          <p:grpSp>
            <p:nvGrpSpPr>
              <p:cNvPr id="23" name="Grupo 22">
                <a:extLst>
                  <a:ext uri="{FF2B5EF4-FFF2-40B4-BE49-F238E27FC236}">
                    <a16:creationId xmlns:a16="http://schemas.microsoft.com/office/drawing/2014/main" id="{5BBC0079-304E-48E6-B35C-C8D92E1F1F9A}"/>
                  </a:ext>
                </a:extLst>
              </p:cNvPr>
              <p:cNvGrpSpPr/>
              <p:nvPr/>
            </p:nvGrpSpPr>
            <p:grpSpPr>
              <a:xfrm>
                <a:off x="699816" y="2386799"/>
                <a:ext cx="4682271" cy="3236518"/>
                <a:chOff x="699816" y="2386799"/>
                <a:chExt cx="4682271" cy="3236518"/>
              </a:xfrm>
            </p:grpSpPr>
            <p:pic>
              <p:nvPicPr>
                <p:cNvPr id="24" name="Imagen 7">
                  <a:extLst>
                    <a:ext uri="{FF2B5EF4-FFF2-40B4-BE49-F238E27FC236}">
                      <a16:creationId xmlns:a16="http://schemas.microsoft.com/office/drawing/2014/main" id="{5DCACB95-5B44-4A2E-ABFE-CCB8BDAAA7C8}"/>
                    </a:ext>
                  </a:extLst>
                </p:cNvPr>
                <p:cNvPicPr>
                  <a:picLocks noChangeAspect="1"/>
                </p:cNvPicPr>
                <p:nvPr/>
              </p:nvPicPr>
              <p:blipFill>
                <a:blip r:embed="rId3"/>
                <a:stretch>
                  <a:fillRect/>
                </a:stretch>
              </p:blipFill>
              <p:spPr>
                <a:xfrm>
                  <a:off x="700437" y="3322401"/>
                  <a:ext cx="4681650" cy="2300916"/>
                </a:xfrm>
                <a:prstGeom prst="rect">
                  <a:avLst/>
                </a:prstGeom>
              </p:spPr>
            </p:pic>
            <p:sp>
              <p:nvSpPr>
                <p:cNvPr id="25" name="Rectangle 82">
                  <a:extLst>
                    <a:ext uri="{FF2B5EF4-FFF2-40B4-BE49-F238E27FC236}">
                      <a16:creationId xmlns:a16="http://schemas.microsoft.com/office/drawing/2014/main" id="{529500F4-C1A9-4663-AF1E-A8E70A01ED72}"/>
                    </a:ext>
                  </a:extLst>
                </p:cNvPr>
                <p:cNvSpPr/>
                <p:nvPr/>
              </p:nvSpPr>
              <p:spPr>
                <a:xfrm>
                  <a:off x="699816" y="2995713"/>
                  <a:ext cx="1700907" cy="230534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accent6">
                          <a:lumMod val="75000"/>
                        </a:schemeClr>
                      </a:solidFill>
                      <a:effectLst>
                        <a:outerShdw blurRad="38100" dist="38100" dir="2700000" algn="tl">
                          <a:srgbClr val="000000">
                            <a:alpha val="43137"/>
                          </a:srgbClr>
                        </a:outerShdw>
                      </a:effectLst>
                    </a:rPr>
                    <a:t>Physical Twin</a:t>
                  </a:r>
                  <a:endParaRPr lang="en-GB" dirty="0">
                    <a:solidFill>
                      <a:schemeClr val="accent6">
                        <a:lumMod val="75000"/>
                      </a:schemeClr>
                    </a:solidFill>
                    <a:effectLst>
                      <a:outerShdw blurRad="38100" dist="38100" dir="2700000" algn="tl">
                        <a:srgbClr val="000000">
                          <a:alpha val="43137"/>
                        </a:srgbClr>
                      </a:outerShdw>
                    </a:effectLst>
                  </a:endParaRPr>
                </a:p>
              </p:txBody>
            </p:sp>
            <p:sp>
              <p:nvSpPr>
                <p:cNvPr id="26" name="Rectangle 83">
                  <a:extLst>
                    <a:ext uri="{FF2B5EF4-FFF2-40B4-BE49-F238E27FC236}">
                      <a16:creationId xmlns:a16="http://schemas.microsoft.com/office/drawing/2014/main" id="{29E702D3-392A-4D9A-9B8A-FB9FB7816C10}"/>
                    </a:ext>
                  </a:extLst>
                </p:cNvPr>
                <p:cNvSpPr/>
                <p:nvPr/>
              </p:nvSpPr>
              <p:spPr>
                <a:xfrm>
                  <a:off x="3657402" y="2995712"/>
                  <a:ext cx="1700906" cy="230534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accent6">
                          <a:lumMod val="75000"/>
                        </a:schemeClr>
                      </a:solidFill>
                      <a:effectLst>
                        <a:outerShdw blurRad="38100" dist="38100" dir="2700000" algn="tl">
                          <a:srgbClr val="000000">
                            <a:alpha val="43137"/>
                          </a:srgbClr>
                        </a:outerShdw>
                      </a:effectLst>
                    </a:rPr>
                    <a:t>Digital Twin</a:t>
                  </a:r>
                  <a:endParaRPr lang="en-GB" dirty="0">
                    <a:solidFill>
                      <a:schemeClr val="accent6">
                        <a:lumMod val="75000"/>
                      </a:schemeClr>
                    </a:solidFill>
                    <a:effectLst>
                      <a:outerShdw blurRad="38100" dist="38100" dir="2700000" algn="tl">
                        <a:srgbClr val="000000">
                          <a:alpha val="43137"/>
                        </a:srgbClr>
                      </a:outerShdw>
                    </a:effectLst>
                  </a:endParaRPr>
                </a:p>
              </p:txBody>
            </p:sp>
            <p:sp>
              <p:nvSpPr>
                <p:cNvPr id="27" name="Rectangle 87">
                  <a:extLst>
                    <a:ext uri="{FF2B5EF4-FFF2-40B4-BE49-F238E27FC236}">
                      <a16:creationId xmlns:a16="http://schemas.microsoft.com/office/drawing/2014/main" id="{0967C6AB-8F9F-45C5-80D3-268895982216}"/>
                    </a:ext>
                  </a:extLst>
                </p:cNvPr>
                <p:cNvSpPr/>
                <p:nvPr/>
              </p:nvSpPr>
              <p:spPr>
                <a:xfrm>
                  <a:off x="1249248" y="2386799"/>
                  <a:ext cx="3584027" cy="393094"/>
                </a:xfrm>
                <a:custGeom>
                  <a:avLst/>
                  <a:gdLst>
                    <a:gd name="connsiteX0" fmla="*/ 0 w 3584027"/>
                    <a:gd name="connsiteY0" fmla="*/ 0 h 393094"/>
                    <a:gd name="connsiteX1" fmla="*/ 489817 w 3584027"/>
                    <a:gd name="connsiteY1" fmla="*/ 0 h 393094"/>
                    <a:gd name="connsiteX2" fmla="*/ 979634 w 3584027"/>
                    <a:gd name="connsiteY2" fmla="*/ 0 h 393094"/>
                    <a:gd name="connsiteX3" fmla="*/ 1541132 w 3584027"/>
                    <a:gd name="connsiteY3" fmla="*/ 0 h 393094"/>
                    <a:gd name="connsiteX4" fmla="*/ 2174310 w 3584027"/>
                    <a:gd name="connsiteY4" fmla="*/ 0 h 393094"/>
                    <a:gd name="connsiteX5" fmla="*/ 2843328 w 3584027"/>
                    <a:gd name="connsiteY5" fmla="*/ 0 h 393094"/>
                    <a:gd name="connsiteX6" fmla="*/ 3584027 w 3584027"/>
                    <a:gd name="connsiteY6" fmla="*/ 0 h 393094"/>
                    <a:gd name="connsiteX7" fmla="*/ 3584027 w 3584027"/>
                    <a:gd name="connsiteY7" fmla="*/ 393094 h 393094"/>
                    <a:gd name="connsiteX8" fmla="*/ 2986689 w 3584027"/>
                    <a:gd name="connsiteY8" fmla="*/ 393094 h 393094"/>
                    <a:gd name="connsiteX9" fmla="*/ 2353511 w 3584027"/>
                    <a:gd name="connsiteY9" fmla="*/ 393094 h 393094"/>
                    <a:gd name="connsiteX10" fmla="*/ 1863694 w 3584027"/>
                    <a:gd name="connsiteY10" fmla="*/ 393094 h 393094"/>
                    <a:gd name="connsiteX11" fmla="*/ 1338037 w 3584027"/>
                    <a:gd name="connsiteY11" fmla="*/ 393094 h 393094"/>
                    <a:gd name="connsiteX12" fmla="*/ 704859 w 3584027"/>
                    <a:gd name="connsiteY12" fmla="*/ 393094 h 393094"/>
                    <a:gd name="connsiteX13" fmla="*/ 0 w 3584027"/>
                    <a:gd name="connsiteY13" fmla="*/ 393094 h 393094"/>
                    <a:gd name="connsiteX14" fmla="*/ 0 w 3584027"/>
                    <a:gd name="connsiteY14" fmla="*/ 0 h 39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84027" h="393094" fill="none" extrusionOk="0">
                      <a:moveTo>
                        <a:pt x="0" y="0"/>
                      </a:moveTo>
                      <a:cubicBezTo>
                        <a:pt x="184587" y="-35068"/>
                        <a:pt x="255015" y="58572"/>
                        <a:pt x="489817" y="0"/>
                      </a:cubicBezTo>
                      <a:cubicBezTo>
                        <a:pt x="724619" y="-58572"/>
                        <a:pt x="768150" y="31697"/>
                        <a:pt x="979634" y="0"/>
                      </a:cubicBezTo>
                      <a:cubicBezTo>
                        <a:pt x="1191118" y="-31697"/>
                        <a:pt x="1306009" y="528"/>
                        <a:pt x="1541132" y="0"/>
                      </a:cubicBezTo>
                      <a:cubicBezTo>
                        <a:pt x="1776255" y="-528"/>
                        <a:pt x="1891723" y="42286"/>
                        <a:pt x="2174310" y="0"/>
                      </a:cubicBezTo>
                      <a:cubicBezTo>
                        <a:pt x="2456897" y="-42286"/>
                        <a:pt x="2553820" y="6977"/>
                        <a:pt x="2843328" y="0"/>
                      </a:cubicBezTo>
                      <a:cubicBezTo>
                        <a:pt x="3132836" y="-6977"/>
                        <a:pt x="3226103" y="61868"/>
                        <a:pt x="3584027" y="0"/>
                      </a:cubicBezTo>
                      <a:cubicBezTo>
                        <a:pt x="3617315" y="121115"/>
                        <a:pt x="3558874" y="203726"/>
                        <a:pt x="3584027" y="393094"/>
                      </a:cubicBezTo>
                      <a:cubicBezTo>
                        <a:pt x="3323275" y="445170"/>
                        <a:pt x="3167043" y="345509"/>
                        <a:pt x="2986689" y="393094"/>
                      </a:cubicBezTo>
                      <a:cubicBezTo>
                        <a:pt x="2806335" y="440679"/>
                        <a:pt x="2662362" y="361624"/>
                        <a:pt x="2353511" y="393094"/>
                      </a:cubicBezTo>
                      <a:cubicBezTo>
                        <a:pt x="2044660" y="424564"/>
                        <a:pt x="2097838" y="350953"/>
                        <a:pt x="1863694" y="393094"/>
                      </a:cubicBezTo>
                      <a:cubicBezTo>
                        <a:pt x="1629550" y="435235"/>
                        <a:pt x="1480673" y="337912"/>
                        <a:pt x="1338037" y="393094"/>
                      </a:cubicBezTo>
                      <a:cubicBezTo>
                        <a:pt x="1195401" y="448276"/>
                        <a:pt x="854388" y="372337"/>
                        <a:pt x="704859" y="393094"/>
                      </a:cubicBezTo>
                      <a:cubicBezTo>
                        <a:pt x="555330" y="413851"/>
                        <a:pt x="345364" y="390591"/>
                        <a:pt x="0" y="393094"/>
                      </a:cubicBezTo>
                      <a:cubicBezTo>
                        <a:pt x="-35251" y="256415"/>
                        <a:pt x="26106" y="112945"/>
                        <a:pt x="0" y="0"/>
                      </a:cubicBezTo>
                      <a:close/>
                    </a:path>
                    <a:path w="3584027" h="393094" stroke="0" extrusionOk="0">
                      <a:moveTo>
                        <a:pt x="0" y="0"/>
                      </a:moveTo>
                      <a:cubicBezTo>
                        <a:pt x="231970" y="-53472"/>
                        <a:pt x="310898" y="7537"/>
                        <a:pt x="597338" y="0"/>
                      </a:cubicBezTo>
                      <a:cubicBezTo>
                        <a:pt x="883778" y="-7537"/>
                        <a:pt x="1034179" y="14575"/>
                        <a:pt x="1194676" y="0"/>
                      </a:cubicBezTo>
                      <a:cubicBezTo>
                        <a:pt x="1355173" y="-14575"/>
                        <a:pt x="1570868" y="33326"/>
                        <a:pt x="1792014" y="0"/>
                      </a:cubicBezTo>
                      <a:cubicBezTo>
                        <a:pt x="2013160" y="-33326"/>
                        <a:pt x="2274044" y="24388"/>
                        <a:pt x="2461032" y="0"/>
                      </a:cubicBezTo>
                      <a:cubicBezTo>
                        <a:pt x="2648020" y="-24388"/>
                        <a:pt x="2796543" y="69729"/>
                        <a:pt x="3058370" y="0"/>
                      </a:cubicBezTo>
                      <a:cubicBezTo>
                        <a:pt x="3320197" y="-69729"/>
                        <a:pt x="3449689" y="10533"/>
                        <a:pt x="3584027" y="0"/>
                      </a:cubicBezTo>
                      <a:cubicBezTo>
                        <a:pt x="3629172" y="110116"/>
                        <a:pt x="3573224" y="215933"/>
                        <a:pt x="3584027" y="393094"/>
                      </a:cubicBezTo>
                      <a:cubicBezTo>
                        <a:pt x="3356027" y="398502"/>
                        <a:pt x="3258441" y="368798"/>
                        <a:pt x="2950849" y="393094"/>
                      </a:cubicBezTo>
                      <a:cubicBezTo>
                        <a:pt x="2643257" y="417390"/>
                        <a:pt x="2566571" y="366037"/>
                        <a:pt x="2317671" y="393094"/>
                      </a:cubicBezTo>
                      <a:cubicBezTo>
                        <a:pt x="2068771" y="420151"/>
                        <a:pt x="1880098" y="340055"/>
                        <a:pt x="1684493" y="393094"/>
                      </a:cubicBezTo>
                      <a:cubicBezTo>
                        <a:pt x="1488888" y="446133"/>
                        <a:pt x="1281391" y="367025"/>
                        <a:pt x="1015474" y="393094"/>
                      </a:cubicBezTo>
                      <a:cubicBezTo>
                        <a:pt x="749557" y="419163"/>
                        <a:pt x="463832" y="369986"/>
                        <a:pt x="0" y="393094"/>
                      </a:cubicBezTo>
                      <a:cubicBezTo>
                        <a:pt x="-32645" y="222298"/>
                        <a:pt x="19596" y="102710"/>
                        <a:pt x="0" y="0"/>
                      </a:cubicBezTo>
                      <a:close/>
                    </a:path>
                  </a:pathLst>
                </a:custGeom>
                <a:solidFill>
                  <a:schemeClr val="accent1">
                    <a:lumMod val="60000"/>
                    <a:lumOff val="40000"/>
                    <a:alpha val="50000"/>
                  </a:schemeClr>
                </a:solidFill>
                <a:ln>
                  <a:solidFill>
                    <a:schemeClr val="accent3">
                      <a:lumMod val="50000"/>
                    </a:schemeClr>
                  </a:solidFill>
                  <a:extLst>
                    <a:ext uri="{C807C97D-BFC1-408E-A445-0C87EB9F89A2}">
                      <ask:lineSketchStyleProps xmlns:ask="http://schemas.microsoft.com/office/drawing/2018/sketchyshapes" sd="1799507865">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dirty="0">
                      <a:solidFill>
                        <a:schemeClr val="tx1"/>
                      </a:solidFill>
                      <a:effectLst>
                        <a:outerShdw blurRad="38100" dist="38100" dir="2700000" algn="tl">
                          <a:srgbClr val="000000">
                            <a:alpha val="43137"/>
                          </a:srgbClr>
                        </a:outerShdw>
                      </a:effectLst>
                    </a:rPr>
                    <a:t>Synchronization mechanisms</a:t>
                  </a:r>
                  <a:endParaRPr lang="en-GB" dirty="0">
                    <a:solidFill>
                      <a:schemeClr val="tx1"/>
                    </a:solidFill>
                    <a:effectLst>
                      <a:outerShdw blurRad="38100" dist="38100" dir="2700000" algn="tl">
                        <a:srgbClr val="000000">
                          <a:alpha val="43137"/>
                        </a:srgbClr>
                      </a:outerShdw>
                    </a:effectLst>
                  </a:endParaRPr>
                </a:p>
              </p:txBody>
            </p:sp>
            <p:sp>
              <p:nvSpPr>
                <p:cNvPr id="28" name="Arrow: Down 93">
                  <a:extLst>
                    <a:ext uri="{FF2B5EF4-FFF2-40B4-BE49-F238E27FC236}">
                      <a16:creationId xmlns:a16="http://schemas.microsoft.com/office/drawing/2014/main" id="{5897C80A-18A2-4F25-A628-768ED272607E}"/>
                    </a:ext>
                  </a:extLst>
                </p:cNvPr>
                <p:cNvSpPr/>
                <p:nvPr/>
              </p:nvSpPr>
              <p:spPr>
                <a:xfrm>
                  <a:off x="2971402" y="2757311"/>
                  <a:ext cx="276291" cy="82255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grpSp>
      <p:sp>
        <p:nvSpPr>
          <p:cNvPr id="30" name="CuadroTexto 29">
            <a:extLst>
              <a:ext uri="{FF2B5EF4-FFF2-40B4-BE49-F238E27FC236}">
                <a16:creationId xmlns:a16="http://schemas.microsoft.com/office/drawing/2014/main" id="{FAFCA8C3-8FF5-4770-A934-5807368FEBC7}"/>
              </a:ext>
            </a:extLst>
          </p:cNvPr>
          <p:cNvSpPr txBox="1"/>
          <p:nvPr/>
        </p:nvSpPr>
        <p:spPr>
          <a:xfrm>
            <a:off x="547217" y="5968767"/>
            <a:ext cx="8820413" cy="307777"/>
          </a:xfrm>
          <a:prstGeom prst="rect">
            <a:avLst/>
          </a:prstGeom>
          <a:noFill/>
          <a:ln>
            <a:noFill/>
          </a:ln>
        </p:spPr>
        <p:txBody>
          <a:bodyPr wrap="square">
            <a:spAutoFit/>
          </a:bodyPr>
          <a:lstStyle/>
          <a:p>
            <a:r>
              <a:rPr lang="en-US" sz="1400" dirty="0"/>
              <a:t>M. Grieves, “Digital twin: Manufacturing excellence through virtual factory replication,” White paper, 2014. </a:t>
            </a:r>
            <a:endParaRPr lang="en-US" dirty="0"/>
          </a:p>
        </p:txBody>
      </p:sp>
    </p:spTree>
    <p:extLst>
      <p:ext uri="{BB962C8B-B14F-4D97-AF65-F5344CB8AC3E}">
        <p14:creationId xmlns:p14="http://schemas.microsoft.com/office/powerpoint/2010/main" val="3946816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err="1"/>
              <a:t>Architecture</a:t>
            </a:r>
            <a:r>
              <a:rPr lang="es-ES" altLang="es-ES" sz="4000" dirty="0"/>
              <a:t> </a:t>
            </a:r>
            <a:r>
              <a:rPr lang="es-ES" altLang="es-ES" sz="4000" dirty="0" err="1"/>
              <a:t>of</a:t>
            </a:r>
            <a:r>
              <a:rPr lang="es-ES" altLang="es-ES" sz="4000" dirty="0"/>
              <a:t> a Digital Twin </a:t>
            </a:r>
            <a:r>
              <a:rPr lang="es-ES" altLang="es-ES" sz="4000" dirty="0" err="1"/>
              <a:t>System</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21</a:t>
            </a:fld>
            <a:endParaRPr lang="en-GB" altLang="es-ES" sz="1000" dirty="0">
              <a:solidFill>
                <a:schemeClr val="bg1"/>
              </a:solidFill>
              <a:latin typeface="Arial Narrow" panose="020B0606020202030204" pitchFamily="34" charset="0"/>
            </a:endParaRPr>
          </a:p>
        </p:txBody>
      </p:sp>
      <p:sp>
        <p:nvSpPr>
          <p:cNvPr id="22" name="TextBox 80">
            <a:extLst>
              <a:ext uri="{FF2B5EF4-FFF2-40B4-BE49-F238E27FC236}">
                <a16:creationId xmlns:a16="http://schemas.microsoft.com/office/drawing/2014/main" id="{C0BA9318-C87F-449B-81FB-5C35A3D8C2FD}"/>
              </a:ext>
            </a:extLst>
          </p:cNvPr>
          <p:cNvSpPr txBox="1"/>
          <p:nvPr/>
        </p:nvSpPr>
        <p:spPr>
          <a:xfrm>
            <a:off x="3414659" y="1470878"/>
            <a:ext cx="2448106" cy="461665"/>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1" dirty="0">
                <a:ln w="9525">
                  <a:solidFill>
                    <a:schemeClr val="bg1"/>
                  </a:solidFill>
                  <a:prstDash val="solid"/>
                </a:ln>
                <a:solidFill>
                  <a:schemeClr val="tx1"/>
                </a:solidFill>
              </a:rPr>
              <a:t>5D architecture</a:t>
            </a:r>
            <a:endParaRPr lang="en-GB" sz="2400" b="1" dirty="0">
              <a:ln w="9525">
                <a:solidFill>
                  <a:schemeClr val="bg1"/>
                </a:solidFill>
                <a:prstDash val="solid"/>
              </a:ln>
              <a:solidFill>
                <a:schemeClr val="tx1"/>
              </a:solidFill>
            </a:endParaRPr>
          </a:p>
        </p:txBody>
      </p:sp>
      <p:sp>
        <p:nvSpPr>
          <p:cNvPr id="30" name="CuadroTexto 29">
            <a:extLst>
              <a:ext uri="{FF2B5EF4-FFF2-40B4-BE49-F238E27FC236}">
                <a16:creationId xmlns:a16="http://schemas.microsoft.com/office/drawing/2014/main" id="{FAFCA8C3-8FF5-4770-A934-5807368FEBC7}"/>
              </a:ext>
            </a:extLst>
          </p:cNvPr>
          <p:cNvSpPr txBox="1"/>
          <p:nvPr/>
        </p:nvSpPr>
        <p:spPr>
          <a:xfrm>
            <a:off x="547217" y="5968767"/>
            <a:ext cx="8820413" cy="523220"/>
          </a:xfrm>
          <a:prstGeom prst="rect">
            <a:avLst/>
          </a:prstGeom>
          <a:noFill/>
          <a:ln>
            <a:noFill/>
          </a:ln>
        </p:spPr>
        <p:txBody>
          <a:bodyPr wrap="square">
            <a:spAutoFit/>
          </a:bodyPr>
          <a:lstStyle/>
          <a:p>
            <a:pPr algn="ctr"/>
            <a:r>
              <a:rPr lang="en-US" sz="1400" dirty="0"/>
              <a:t>Tao, M. Zhang, Y. Liu, N.Y.C. Nee, “Digital twin driven prognostics and health management </a:t>
            </a:r>
            <a:br>
              <a:rPr lang="en-US" sz="1400" dirty="0"/>
            </a:br>
            <a:r>
              <a:rPr lang="en-US" sz="1400" dirty="0"/>
              <a:t>for complex equipment,” CIRP Annals, vol. 67, no. 1, pp. 169–172, May. 2018.</a:t>
            </a:r>
            <a:endParaRPr lang="en-US" dirty="0"/>
          </a:p>
        </p:txBody>
      </p:sp>
      <p:grpSp>
        <p:nvGrpSpPr>
          <p:cNvPr id="2" name="Group 4">
            <a:extLst>
              <a:ext uri="{FF2B5EF4-FFF2-40B4-BE49-F238E27FC236}">
                <a16:creationId xmlns:a16="http://schemas.microsoft.com/office/drawing/2014/main" id="{3627B2DD-039F-4AA8-9E5B-F66881DEBFE4}"/>
              </a:ext>
            </a:extLst>
          </p:cNvPr>
          <p:cNvGrpSpPr>
            <a:grpSpLocks noChangeAspect="1"/>
          </p:cNvGrpSpPr>
          <p:nvPr/>
        </p:nvGrpSpPr>
        <p:grpSpPr bwMode="auto">
          <a:xfrm>
            <a:off x="1653861" y="2097088"/>
            <a:ext cx="4673600" cy="3432175"/>
            <a:chOff x="1451" y="1321"/>
            <a:chExt cx="2944" cy="2162"/>
          </a:xfrm>
        </p:grpSpPr>
        <p:sp>
          <p:nvSpPr>
            <p:cNvPr id="3" name="AutoShape 3">
              <a:extLst>
                <a:ext uri="{FF2B5EF4-FFF2-40B4-BE49-F238E27FC236}">
                  <a16:creationId xmlns:a16="http://schemas.microsoft.com/office/drawing/2014/main" id="{5C0DFC6E-E6BA-4634-966E-491DA6844B2E}"/>
                </a:ext>
              </a:extLst>
            </p:cNvPr>
            <p:cNvSpPr>
              <a:spLocks noChangeAspect="1" noTextEdit="1"/>
            </p:cNvSpPr>
            <p:nvPr/>
          </p:nvSpPr>
          <p:spPr bwMode="auto">
            <a:xfrm>
              <a:off x="1451" y="1321"/>
              <a:ext cx="2942" cy="2160"/>
            </a:xfrm>
            <a:prstGeom prst="rect">
              <a:avLst/>
            </a:prstGeom>
            <a:solidFill>
              <a:srgbClr val="FFFFFF"/>
            </a:solidFill>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2999"/>
                </a:srgbClr>
              </a:outerShdw>
            </a:effec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C1A68CC4-4B53-4D90-903E-8B5B23477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 y="1321"/>
              <a:ext cx="2944"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CuadroTexto 3">
            <a:extLst>
              <a:ext uri="{FF2B5EF4-FFF2-40B4-BE49-F238E27FC236}">
                <a16:creationId xmlns:a16="http://schemas.microsoft.com/office/drawing/2014/main" id="{DC63D0A9-54E5-4D2C-A26E-A5EA8BFF0E77}"/>
              </a:ext>
            </a:extLst>
          </p:cNvPr>
          <p:cNvSpPr txBox="1"/>
          <p:nvPr/>
        </p:nvSpPr>
        <p:spPr>
          <a:xfrm>
            <a:off x="6553198" y="2226538"/>
            <a:ext cx="3096106"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Physical Entity (PE)</a:t>
            </a:r>
          </a:p>
          <a:p>
            <a:pPr marL="285750" indent="-285750">
              <a:lnSpc>
                <a:spcPct val="150000"/>
              </a:lnSpc>
              <a:buFont typeface="Arial" panose="020B0604020202020204" pitchFamily="34" charset="0"/>
              <a:buChar char="•"/>
            </a:pPr>
            <a:r>
              <a:rPr lang="en-US" sz="2000" dirty="0"/>
              <a:t>Virtual Entity (VE)</a:t>
            </a:r>
          </a:p>
          <a:p>
            <a:pPr marL="285750" indent="-285750">
              <a:lnSpc>
                <a:spcPct val="150000"/>
              </a:lnSpc>
              <a:buFont typeface="Arial" panose="020B0604020202020204" pitchFamily="34" charset="0"/>
              <a:buChar char="•"/>
            </a:pPr>
            <a:r>
              <a:rPr lang="en-US" sz="2000" dirty="0"/>
              <a:t>Data lake (DD)</a:t>
            </a:r>
          </a:p>
          <a:p>
            <a:pPr marL="285750" indent="-285750">
              <a:lnSpc>
                <a:spcPct val="150000"/>
              </a:lnSpc>
              <a:buFont typeface="Arial" panose="020B0604020202020204" pitchFamily="34" charset="0"/>
              <a:buChar char="•"/>
            </a:pPr>
            <a:r>
              <a:rPr lang="en-US" sz="2000" dirty="0"/>
              <a:t>Services (Ss)</a:t>
            </a:r>
          </a:p>
          <a:p>
            <a:r>
              <a:rPr lang="en-US" dirty="0"/>
              <a:t>    • User dashboard</a:t>
            </a:r>
          </a:p>
          <a:p>
            <a:r>
              <a:rPr lang="en-US" dirty="0"/>
              <a:t>    • Data analysis</a:t>
            </a:r>
          </a:p>
          <a:p>
            <a:r>
              <a:rPr lang="en-US" dirty="0"/>
              <a:t>    • Anomaly detection</a:t>
            </a:r>
          </a:p>
          <a:p>
            <a:r>
              <a:rPr lang="en-US" dirty="0"/>
              <a:t>    • Predictive maintenance</a:t>
            </a:r>
          </a:p>
          <a:p>
            <a:r>
              <a:rPr lang="en-US" dirty="0"/>
              <a:t>    • …</a:t>
            </a:r>
          </a:p>
        </p:txBody>
      </p:sp>
    </p:spTree>
    <p:extLst>
      <p:ext uri="{BB962C8B-B14F-4D97-AF65-F5344CB8AC3E}">
        <p14:creationId xmlns:p14="http://schemas.microsoft.com/office/powerpoint/2010/main" val="402294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err="1"/>
              <a:t>Architectures</a:t>
            </a:r>
            <a:r>
              <a:rPr lang="es-ES" altLang="es-ES" sz="4000" dirty="0"/>
              <a:t> in </a:t>
            </a:r>
            <a:r>
              <a:rPr lang="es-ES" altLang="es-ES" sz="4000" dirty="0" err="1"/>
              <a:t>the</a:t>
            </a:r>
            <a:r>
              <a:rPr lang="es-ES" altLang="es-ES" sz="4000" dirty="0"/>
              <a:t> </a:t>
            </a:r>
            <a:r>
              <a:rPr lang="es-ES" altLang="es-ES" sz="4000" dirty="0" err="1"/>
              <a:t>Literature</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22</a:t>
            </a:fld>
            <a:endParaRPr lang="en-GB" altLang="es-ES" sz="1000" dirty="0">
              <a:solidFill>
                <a:schemeClr val="bg1"/>
              </a:solidFill>
              <a:latin typeface="Arial Narrow" panose="020B0606020202030204" pitchFamily="34" charset="0"/>
            </a:endParaRPr>
          </a:p>
        </p:txBody>
      </p:sp>
      <p:pic>
        <p:nvPicPr>
          <p:cNvPr id="11" name="Picture 8">
            <a:extLst>
              <a:ext uri="{FF2B5EF4-FFF2-40B4-BE49-F238E27FC236}">
                <a16:creationId xmlns:a16="http://schemas.microsoft.com/office/drawing/2014/main" id="{70D8DDCC-1293-44E0-80FB-D3FFE48B9E95}"/>
              </a:ext>
            </a:extLst>
          </p:cNvPr>
          <p:cNvPicPr>
            <a:picLocks noChangeAspect="1"/>
          </p:cNvPicPr>
          <p:nvPr/>
        </p:nvPicPr>
        <p:blipFill rotWithShape="1">
          <a:blip r:embed="rId3"/>
          <a:srcRect l="4934" t="13050" r="2046" b="2123"/>
          <a:stretch/>
        </p:blipFill>
        <p:spPr>
          <a:xfrm>
            <a:off x="590758" y="1693818"/>
            <a:ext cx="4752000" cy="2340000"/>
          </a:xfrm>
          <a:prstGeom prst="rect">
            <a:avLst/>
          </a:prstGeom>
        </p:spPr>
      </p:pic>
      <p:pic>
        <p:nvPicPr>
          <p:cNvPr id="12" name="Picture 10">
            <a:extLst>
              <a:ext uri="{FF2B5EF4-FFF2-40B4-BE49-F238E27FC236}">
                <a16:creationId xmlns:a16="http://schemas.microsoft.com/office/drawing/2014/main" id="{73C05547-6A37-4E77-8709-8164B50AD85D}"/>
              </a:ext>
            </a:extLst>
          </p:cNvPr>
          <p:cNvPicPr>
            <a:picLocks noChangeAspect="1"/>
          </p:cNvPicPr>
          <p:nvPr/>
        </p:nvPicPr>
        <p:blipFill rotWithShape="1">
          <a:blip r:embed="rId4"/>
          <a:srcRect l="5097" t="13579" r="5601" b="1800"/>
          <a:stretch/>
        </p:blipFill>
        <p:spPr>
          <a:xfrm>
            <a:off x="5232247" y="1729818"/>
            <a:ext cx="4464000" cy="2268000"/>
          </a:xfrm>
          <a:prstGeom prst="rect">
            <a:avLst/>
          </a:prstGeom>
        </p:spPr>
      </p:pic>
      <p:pic>
        <p:nvPicPr>
          <p:cNvPr id="13" name="Picture 12">
            <a:extLst>
              <a:ext uri="{FF2B5EF4-FFF2-40B4-BE49-F238E27FC236}">
                <a16:creationId xmlns:a16="http://schemas.microsoft.com/office/drawing/2014/main" id="{0C65560B-FDC3-438C-9F2A-82607F2F743B}"/>
              </a:ext>
            </a:extLst>
          </p:cNvPr>
          <p:cNvPicPr>
            <a:picLocks noChangeAspect="1"/>
          </p:cNvPicPr>
          <p:nvPr/>
        </p:nvPicPr>
        <p:blipFill rotWithShape="1">
          <a:blip r:embed="rId5"/>
          <a:srcRect l="5273" t="13947" r="5081" b="984"/>
          <a:stretch/>
        </p:blipFill>
        <p:spPr>
          <a:xfrm>
            <a:off x="516214" y="4152018"/>
            <a:ext cx="4284000" cy="2196000"/>
          </a:xfrm>
          <a:prstGeom prst="rect">
            <a:avLst/>
          </a:prstGeom>
        </p:spPr>
      </p:pic>
      <p:pic>
        <p:nvPicPr>
          <p:cNvPr id="14" name="Picture 14">
            <a:extLst>
              <a:ext uri="{FF2B5EF4-FFF2-40B4-BE49-F238E27FC236}">
                <a16:creationId xmlns:a16="http://schemas.microsoft.com/office/drawing/2014/main" id="{353B2380-0E3A-41DD-9411-4F6EFCB60897}"/>
              </a:ext>
            </a:extLst>
          </p:cNvPr>
          <p:cNvPicPr>
            <a:picLocks noChangeAspect="1"/>
          </p:cNvPicPr>
          <p:nvPr/>
        </p:nvPicPr>
        <p:blipFill rotWithShape="1">
          <a:blip r:embed="rId6"/>
          <a:srcRect l="5191" t="20920" r="4344" b="2860"/>
          <a:stretch/>
        </p:blipFill>
        <p:spPr>
          <a:xfrm>
            <a:off x="4949999" y="4443003"/>
            <a:ext cx="4392000" cy="1836000"/>
          </a:xfrm>
          <a:prstGeom prst="rect">
            <a:avLst/>
          </a:prstGeom>
        </p:spPr>
      </p:pic>
    </p:spTree>
    <p:extLst>
      <p:ext uri="{BB962C8B-B14F-4D97-AF65-F5344CB8AC3E}">
        <p14:creationId xmlns:p14="http://schemas.microsoft.com/office/powerpoint/2010/main" val="269309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a:t>Digital Twin </a:t>
            </a:r>
            <a:r>
              <a:rPr lang="es-ES" altLang="es-ES" sz="4000" dirty="0" err="1"/>
              <a:t>Architecture</a:t>
            </a:r>
            <a:r>
              <a:rPr lang="es-ES" altLang="es-ES" sz="4000" dirty="0"/>
              <a:t> in </a:t>
            </a:r>
            <a:r>
              <a:rPr lang="es-ES" altLang="es-ES" sz="4000" dirty="0" err="1"/>
              <a:t>MontiArch</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23</a:t>
            </a:fld>
            <a:endParaRPr lang="en-GB" altLang="es-ES" sz="1000" dirty="0">
              <a:solidFill>
                <a:schemeClr val="bg1"/>
              </a:solidFill>
            </a:endParaRPr>
          </a:p>
        </p:txBody>
      </p:sp>
      <p:grpSp>
        <p:nvGrpSpPr>
          <p:cNvPr id="2" name="Grupo 1">
            <a:extLst>
              <a:ext uri="{FF2B5EF4-FFF2-40B4-BE49-F238E27FC236}">
                <a16:creationId xmlns:a16="http://schemas.microsoft.com/office/drawing/2014/main" id="{C4FF50FC-8FFB-4DC0-BAE2-48032F42D844}"/>
              </a:ext>
            </a:extLst>
          </p:cNvPr>
          <p:cNvGrpSpPr/>
          <p:nvPr/>
        </p:nvGrpSpPr>
        <p:grpSpPr>
          <a:xfrm>
            <a:off x="438075" y="1359298"/>
            <a:ext cx="8678219" cy="4758511"/>
            <a:chOff x="438075" y="1359298"/>
            <a:chExt cx="8678219" cy="4758511"/>
          </a:xfrm>
        </p:grpSpPr>
        <p:pic>
          <p:nvPicPr>
            <p:cNvPr id="15" name="Picture 14">
              <a:extLst>
                <a:ext uri="{FF2B5EF4-FFF2-40B4-BE49-F238E27FC236}">
                  <a16:creationId xmlns:a16="http://schemas.microsoft.com/office/drawing/2014/main" id="{35EB0918-C2A5-40D1-B1D3-9020E4361459}"/>
                </a:ext>
              </a:extLst>
            </p:cNvPr>
            <p:cNvPicPr>
              <a:picLocks noChangeAspect="1"/>
            </p:cNvPicPr>
            <p:nvPr/>
          </p:nvPicPr>
          <p:blipFill>
            <a:blip r:embed="rId3"/>
            <a:stretch>
              <a:fillRect/>
            </a:stretch>
          </p:blipFill>
          <p:spPr>
            <a:xfrm>
              <a:off x="1681481" y="1359298"/>
              <a:ext cx="7120832" cy="4758511"/>
            </a:xfrm>
            <a:prstGeom prst="rect">
              <a:avLst/>
            </a:prstGeom>
          </p:spPr>
        </p:pic>
        <p:sp>
          <p:nvSpPr>
            <p:cNvPr id="16" name="Rectangle 15">
              <a:extLst>
                <a:ext uri="{FF2B5EF4-FFF2-40B4-BE49-F238E27FC236}">
                  <a16:creationId xmlns:a16="http://schemas.microsoft.com/office/drawing/2014/main" id="{1DA0CA45-4C47-4634-B93A-253D1FE38FC3}"/>
                </a:ext>
              </a:extLst>
            </p:cNvPr>
            <p:cNvSpPr/>
            <p:nvPr/>
          </p:nvSpPr>
          <p:spPr>
            <a:xfrm>
              <a:off x="2030987" y="3255919"/>
              <a:ext cx="2591105" cy="28468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17" name="Rectangle 16">
              <a:extLst>
                <a:ext uri="{FF2B5EF4-FFF2-40B4-BE49-F238E27FC236}">
                  <a16:creationId xmlns:a16="http://schemas.microsoft.com/office/drawing/2014/main" id="{C137CC63-E9DD-4595-9291-C4CC493F1A0C}"/>
                </a:ext>
              </a:extLst>
            </p:cNvPr>
            <p:cNvSpPr/>
            <p:nvPr/>
          </p:nvSpPr>
          <p:spPr>
            <a:xfrm>
              <a:off x="2018457" y="4381660"/>
              <a:ext cx="2369509" cy="555511"/>
            </a:xfrm>
            <a:prstGeom prst="rect">
              <a:avLst/>
            </a:prstGeom>
            <a:solidFill>
              <a:srgbClr val="92D050">
                <a:alpha val="36000"/>
              </a:srgbClr>
            </a:solidFill>
            <a:ln w="19050">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rgbClr val="FFFF99"/>
                </a:solidFill>
              </a:endParaRPr>
            </a:p>
          </p:txBody>
        </p:sp>
        <p:sp>
          <p:nvSpPr>
            <p:cNvPr id="18" name="Rectangle 24">
              <a:extLst>
                <a:ext uri="{FF2B5EF4-FFF2-40B4-BE49-F238E27FC236}">
                  <a16:creationId xmlns:a16="http://schemas.microsoft.com/office/drawing/2014/main" id="{96FF83B9-D9B8-477B-BA73-36364093BD11}"/>
                </a:ext>
              </a:extLst>
            </p:cNvPr>
            <p:cNvSpPr/>
            <p:nvPr/>
          </p:nvSpPr>
          <p:spPr>
            <a:xfrm>
              <a:off x="7505661" y="1415540"/>
              <a:ext cx="1219201" cy="3622128"/>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19" name="Rectangle 23">
              <a:extLst>
                <a:ext uri="{FF2B5EF4-FFF2-40B4-BE49-F238E27FC236}">
                  <a16:creationId xmlns:a16="http://schemas.microsoft.com/office/drawing/2014/main" id="{756E45FA-5470-473C-9CCE-5C8ED5D92F70}"/>
                </a:ext>
              </a:extLst>
            </p:cNvPr>
            <p:cNvSpPr/>
            <p:nvPr/>
          </p:nvSpPr>
          <p:spPr>
            <a:xfrm rot="5400000">
              <a:off x="4102866" y="-938994"/>
              <a:ext cx="1048260" cy="5757332"/>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0" name="Rectangle 25">
              <a:extLst>
                <a:ext uri="{FF2B5EF4-FFF2-40B4-BE49-F238E27FC236}">
                  <a16:creationId xmlns:a16="http://schemas.microsoft.com/office/drawing/2014/main" id="{8A803B16-51F6-4F1E-80FB-80DA981AC6A6}"/>
                </a:ext>
              </a:extLst>
            </p:cNvPr>
            <p:cNvSpPr/>
            <p:nvPr/>
          </p:nvSpPr>
          <p:spPr>
            <a:xfrm>
              <a:off x="1861547" y="5179251"/>
              <a:ext cx="5530896" cy="910309"/>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1" name="Arrow: Down 17">
              <a:extLst>
                <a:ext uri="{FF2B5EF4-FFF2-40B4-BE49-F238E27FC236}">
                  <a16:creationId xmlns:a16="http://schemas.microsoft.com/office/drawing/2014/main" id="{DDC4FC8D-DAA5-43AF-AE38-36CA50A7883E}"/>
                </a:ext>
              </a:extLst>
            </p:cNvPr>
            <p:cNvSpPr/>
            <p:nvPr/>
          </p:nvSpPr>
          <p:spPr>
            <a:xfrm rot="8113208">
              <a:off x="7415750" y="4849313"/>
              <a:ext cx="251021" cy="569100"/>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22" name="Rectangle 26">
              <a:extLst>
                <a:ext uri="{FF2B5EF4-FFF2-40B4-BE49-F238E27FC236}">
                  <a16:creationId xmlns:a16="http://schemas.microsoft.com/office/drawing/2014/main" id="{1F3DF045-5ED7-4967-9FC5-80E7FDD90084}"/>
                </a:ext>
              </a:extLst>
            </p:cNvPr>
            <p:cNvSpPr/>
            <p:nvPr/>
          </p:nvSpPr>
          <p:spPr>
            <a:xfrm rot="5400000">
              <a:off x="5616236" y="2281160"/>
              <a:ext cx="669087" cy="2591104"/>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3" name="Rectangle 27">
              <a:extLst>
                <a:ext uri="{FF2B5EF4-FFF2-40B4-BE49-F238E27FC236}">
                  <a16:creationId xmlns:a16="http://schemas.microsoft.com/office/drawing/2014/main" id="{8DD7CA68-A41F-40CD-8A4F-85E934AD9BC1}"/>
                </a:ext>
              </a:extLst>
            </p:cNvPr>
            <p:cNvSpPr/>
            <p:nvPr/>
          </p:nvSpPr>
          <p:spPr>
            <a:xfrm rot="5400000">
              <a:off x="3132542" y="2419445"/>
              <a:ext cx="377725" cy="2605897"/>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4" name="Rectangle 28">
              <a:extLst>
                <a:ext uri="{FF2B5EF4-FFF2-40B4-BE49-F238E27FC236}">
                  <a16:creationId xmlns:a16="http://schemas.microsoft.com/office/drawing/2014/main" id="{D2D7267A-1041-4A4E-A6F0-B02B8083C92B}"/>
                </a:ext>
              </a:extLst>
            </p:cNvPr>
            <p:cNvSpPr/>
            <p:nvPr/>
          </p:nvSpPr>
          <p:spPr>
            <a:xfrm rot="5400000">
              <a:off x="5798797" y="3486633"/>
              <a:ext cx="555511" cy="2369508"/>
            </a:xfrm>
            <a:prstGeom prst="rect">
              <a:avLst/>
            </a:prstGeom>
            <a:solidFill>
              <a:srgbClr val="FFFF00">
                <a:alpha val="16000"/>
              </a:srgbClr>
            </a:solidFill>
            <a:ln w="12700">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25" name="Rectangle 30">
              <a:extLst>
                <a:ext uri="{FF2B5EF4-FFF2-40B4-BE49-F238E27FC236}">
                  <a16:creationId xmlns:a16="http://schemas.microsoft.com/office/drawing/2014/main" id="{AFCEFC0C-C390-47C3-81B3-DBB8892BB8F6}"/>
                </a:ext>
              </a:extLst>
            </p:cNvPr>
            <p:cNvSpPr/>
            <p:nvPr/>
          </p:nvSpPr>
          <p:spPr>
            <a:xfrm>
              <a:off x="7663958" y="5330193"/>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27" name="Rectangle 32">
              <a:extLst>
                <a:ext uri="{FF2B5EF4-FFF2-40B4-BE49-F238E27FC236}">
                  <a16:creationId xmlns:a16="http://schemas.microsoft.com/office/drawing/2014/main" id="{56206EC8-1B97-4189-B39A-E97E516A6325}"/>
                </a:ext>
              </a:extLst>
            </p:cNvPr>
            <p:cNvSpPr/>
            <p:nvPr/>
          </p:nvSpPr>
          <p:spPr>
            <a:xfrm>
              <a:off x="501027" y="3186380"/>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28" name="Rectangle 34">
              <a:extLst>
                <a:ext uri="{FF2B5EF4-FFF2-40B4-BE49-F238E27FC236}">
                  <a16:creationId xmlns:a16="http://schemas.microsoft.com/office/drawing/2014/main" id="{28976F81-0EF4-4A01-9361-CBEE8FF4F4CA}"/>
                </a:ext>
              </a:extLst>
            </p:cNvPr>
            <p:cNvSpPr/>
            <p:nvPr/>
          </p:nvSpPr>
          <p:spPr>
            <a:xfrm>
              <a:off x="438075" y="5330193"/>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29" name="Rectangle 35">
              <a:extLst>
                <a:ext uri="{FF2B5EF4-FFF2-40B4-BE49-F238E27FC236}">
                  <a16:creationId xmlns:a16="http://schemas.microsoft.com/office/drawing/2014/main" id="{0D26F984-63E5-4888-9314-29D261956411}"/>
                </a:ext>
              </a:extLst>
            </p:cNvPr>
            <p:cNvSpPr/>
            <p:nvPr/>
          </p:nvSpPr>
          <p:spPr>
            <a:xfrm>
              <a:off x="886894" y="4366586"/>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grpSp>
      <p:sp>
        <p:nvSpPr>
          <p:cNvPr id="26" name="Rectangle 31">
            <a:extLst>
              <a:ext uri="{FF2B5EF4-FFF2-40B4-BE49-F238E27FC236}">
                <a16:creationId xmlns:a16="http://schemas.microsoft.com/office/drawing/2014/main" id="{24ABC47A-F9EB-45D5-9CF5-301B3B5A3DFF}"/>
              </a:ext>
            </a:extLst>
          </p:cNvPr>
          <p:cNvSpPr/>
          <p:nvPr/>
        </p:nvSpPr>
        <p:spPr>
          <a:xfrm>
            <a:off x="8775984" y="1643256"/>
            <a:ext cx="1271859" cy="340476"/>
          </a:xfrm>
          <a:custGeom>
            <a:avLst/>
            <a:gdLst>
              <a:gd name="connsiteX0" fmla="*/ 0 w 1271859"/>
              <a:gd name="connsiteY0" fmla="*/ 0 h 340476"/>
              <a:gd name="connsiteX1" fmla="*/ 449390 w 1271859"/>
              <a:gd name="connsiteY1" fmla="*/ 0 h 340476"/>
              <a:gd name="connsiteX2" fmla="*/ 873343 w 1271859"/>
              <a:gd name="connsiteY2" fmla="*/ 0 h 340476"/>
              <a:gd name="connsiteX3" fmla="*/ 1271859 w 1271859"/>
              <a:gd name="connsiteY3" fmla="*/ 0 h 340476"/>
              <a:gd name="connsiteX4" fmla="*/ 1271859 w 1271859"/>
              <a:gd name="connsiteY4" fmla="*/ 340476 h 340476"/>
              <a:gd name="connsiteX5" fmla="*/ 847906 w 1271859"/>
              <a:gd name="connsiteY5" fmla="*/ 340476 h 340476"/>
              <a:gd name="connsiteX6" fmla="*/ 398516 w 1271859"/>
              <a:gd name="connsiteY6" fmla="*/ 340476 h 340476"/>
              <a:gd name="connsiteX7" fmla="*/ 0 w 1271859"/>
              <a:gd name="connsiteY7" fmla="*/ 340476 h 340476"/>
              <a:gd name="connsiteX8" fmla="*/ 0 w 1271859"/>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1859" h="340476" fill="none" extrusionOk="0">
                <a:moveTo>
                  <a:pt x="0" y="0"/>
                </a:moveTo>
                <a:cubicBezTo>
                  <a:pt x="108269" y="-32510"/>
                  <a:pt x="309184" y="26056"/>
                  <a:pt x="449390" y="0"/>
                </a:cubicBezTo>
                <a:cubicBezTo>
                  <a:pt x="589596" y="-26056"/>
                  <a:pt x="680762" y="23737"/>
                  <a:pt x="873343" y="0"/>
                </a:cubicBezTo>
                <a:cubicBezTo>
                  <a:pt x="1065924" y="-23737"/>
                  <a:pt x="1140919" y="26621"/>
                  <a:pt x="1271859" y="0"/>
                </a:cubicBezTo>
                <a:cubicBezTo>
                  <a:pt x="1289667" y="116654"/>
                  <a:pt x="1240194" y="199595"/>
                  <a:pt x="1271859" y="340476"/>
                </a:cubicBezTo>
                <a:cubicBezTo>
                  <a:pt x="1111999" y="377994"/>
                  <a:pt x="1055819" y="305061"/>
                  <a:pt x="847906" y="340476"/>
                </a:cubicBezTo>
                <a:cubicBezTo>
                  <a:pt x="639993" y="375891"/>
                  <a:pt x="597866" y="309710"/>
                  <a:pt x="398516" y="340476"/>
                </a:cubicBezTo>
                <a:cubicBezTo>
                  <a:pt x="199166" y="371242"/>
                  <a:pt x="194400" y="302969"/>
                  <a:pt x="0" y="340476"/>
                </a:cubicBezTo>
                <a:cubicBezTo>
                  <a:pt x="-33851" y="174079"/>
                  <a:pt x="6167" y="163624"/>
                  <a:pt x="0" y="0"/>
                </a:cubicBezTo>
                <a:close/>
              </a:path>
              <a:path w="1271859" h="340476" stroke="0" extrusionOk="0">
                <a:moveTo>
                  <a:pt x="0" y="0"/>
                </a:moveTo>
                <a:cubicBezTo>
                  <a:pt x="173063" y="-540"/>
                  <a:pt x="302196" y="26513"/>
                  <a:pt x="449390" y="0"/>
                </a:cubicBezTo>
                <a:cubicBezTo>
                  <a:pt x="596584" y="-26513"/>
                  <a:pt x="661706" y="32008"/>
                  <a:pt x="847906" y="0"/>
                </a:cubicBezTo>
                <a:cubicBezTo>
                  <a:pt x="1034106" y="-32008"/>
                  <a:pt x="1073209" y="16581"/>
                  <a:pt x="1271859" y="0"/>
                </a:cubicBezTo>
                <a:cubicBezTo>
                  <a:pt x="1276719" y="167367"/>
                  <a:pt x="1232194" y="226842"/>
                  <a:pt x="1271859" y="340476"/>
                </a:cubicBezTo>
                <a:cubicBezTo>
                  <a:pt x="1180872" y="360531"/>
                  <a:pt x="1045159" y="329804"/>
                  <a:pt x="873343" y="340476"/>
                </a:cubicBezTo>
                <a:cubicBezTo>
                  <a:pt x="701527" y="351148"/>
                  <a:pt x="547952" y="290192"/>
                  <a:pt x="423953" y="340476"/>
                </a:cubicBezTo>
                <a:cubicBezTo>
                  <a:pt x="299954" y="390760"/>
                  <a:pt x="175245" y="324158"/>
                  <a:pt x="0" y="340476"/>
                </a:cubicBezTo>
                <a:cubicBezTo>
                  <a:pt x="-8088" y="230540"/>
                  <a:pt x="30617" y="96186"/>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30" name="CuadroTexto 7">
            <a:extLst>
              <a:ext uri="{FF2B5EF4-FFF2-40B4-BE49-F238E27FC236}">
                <a16:creationId xmlns:a16="http://schemas.microsoft.com/office/drawing/2014/main" id="{FEFC945E-F9EC-49D8-9F25-1D267EBB3042}"/>
              </a:ext>
            </a:extLst>
          </p:cNvPr>
          <p:cNvSpPr txBox="1"/>
          <p:nvPr/>
        </p:nvSpPr>
        <p:spPr>
          <a:xfrm>
            <a:off x="438075" y="6182572"/>
            <a:ext cx="8805911" cy="523220"/>
          </a:xfrm>
          <a:prstGeom prst="rect">
            <a:avLst/>
          </a:prstGeom>
          <a:noFill/>
        </p:spPr>
        <p:txBody>
          <a:bodyPr wrap="square" rtlCol="0">
            <a:spAutoFit/>
          </a:bodyPr>
          <a:lstStyle/>
          <a:p>
            <a:pPr algn="ctr"/>
            <a:r>
              <a:rPr lang="en-US" sz="1400" dirty="0"/>
              <a:t>M. </a:t>
            </a:r>
            <a:r>
              <a:rPr lang="en-US" sz="1400" dirty="0" err="1"/>
              <a:t>Dalibor</a:t>
            </a:r>
            <a:r>
              <a:rPr lang="en-US" sz="1400" dirty="0"/>
              <a:t>, J. Michael, B. </a:t>
            </a:r>
            <a:r>
              <a:rPr lang="en-US" sz="1400" dirty="0" err="1"/>
              <a:t>Rumpe</a:t>
            </a:r>
            <a:r>
              <a:rPr lang="en-US" sz="1400" dirty="0"/>
              <a:t>, S. </a:t>
            </a:r>
            <a:r>
              <a:rPr lang="en-US" sz="1400" dirty="0" err="1"/>
              <a:t>Varga</a:t>
            </a:r>
            <a:r>
              <a:rPr lang="en-US" sz="1400" dirty="0"/>
              <a:t>, and A. Wortmann, “Towards a model-driven architecture </a:t>
            </a:r>
            <a:br>
              <a:rPr lang="en-US" sz="1400" dirty="0"/>
            </a:br>
            <a:r>
              <a:rPr lang="en-US" sz="1400" dirty="0"/>
              <a:t>for interactive digital twin cockpits,” In Proc. ER’20.</a:t>
            </a:r>
          </a:p>
        </p:txBody>
      </p:sp>
    </p:spTree>
    <p:extLst>
      <p:ext uri="{BB962C8B-B14F-4D97-AF65-F5344CB8AC3E}">
        <p14:creationId xmlns:p14="http://schemas.microsoft.com/office/powerpoint/2010/main" val="94301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4" y="609600"/>
            <a:ext cx="8820412" cy="1320800"/>
          </a:xfrm>
        </p:spPr>
        <p:txBody>
          <a:bodyPr/>
          <a:lstStyle/>
          <a:p>
            <a:pPr eaLnBrk="1" hangingPunct="1"/>
            <a:r>
              <a:rPr lang="es-ES" altLang="es-ES" sz="4000" dirty="0"/>
              <a:t>Digital Twin </a:t>
            </a:r>
            <a:r>
              <a:rPr lang="es-ES" altLang="es-ES" sz="4000" dirty="0" err="1"/>
              <a:t>Architecture</a:t>
            </a:r>
            <a:r>
              <a:rPr lang="es-ES" altLang="es-ES" sz="4000" dirty="0"/>
              <a:t> </a:t>
            </a:r>
            <a:r>
              <a:rPr lang="es-ES" altLang="es-ES" sz="4000" dirty="0" err="1"/>
              <a:t>by</a:t>
            </a:r>
            <a:r>
              <a:rPr lang="es-ES" altLang="es-ES" sz="4000" dirty="0"/>
              <a:t> ISO</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24</a:t>
            </a:fld>
            <a:endParaRPr lang="en-GB" altLang="es-ES" sz="1000" dirty="0">
              <a:solidFill>
                <a:schemeClr val="bg1"/>
              </a:solidFill>
            </a:endParaRPr>
          </a:p>
        </p:txBody>
      </p:sp>
      <p:sp>
        <p:nvSpPr>
          <p:cNvPr id="47" name="Arrow: Down 17">
            <a:extLst>
              <a:ext uri="{FF2B5EF4-FFF2-40B4-BE49-F238E27FC236}">
                <a16:creationId xmlns:a16="http://schemas.microsoft.com/office/drawing/2014/main" id="{CF5B6CE6-B140-4A20-9196-0DA77266C492}"/>
              </a:ext>
            </a:extLst>
          </p:cNvPr>
          <p:cNvSpPr/>
          <p:nvPr/>
        </p:nvSpPr>
        <p:spPr>
          <a:xfrm rot="8113208">
            <a:off x="7506727" y="4847544"/>
            <a:ext cx="251021" cy="569100"/>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2400" dirty="0"/>
          </a:p>
        </p:txBody>
      </p:sp>
      <p:pic>
        <p:nvPicPr>
          <p:cNvPr id="48" name="Picture 2" descr="Fig. 2.">
            <a:extLst>
              <a:ext uri="{FF2B5EF4-FFF2-40B4-BE49-F238E27FC236}">
                <a16:creationId xmlns:a16="http://schemas.microsoft.com/office/drawing/2014/main" id="{5211E6E2-9663-4499-B58A-905F06577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640" y="1390152"/>
            <a:ext cx="6346100" cy="4802017"/>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30">
            <a:extLst>
              <a:ext uri="{FF2B5EF4-FFF2-40B4-BE49-F238E27FC236}">
                <a16:creationId xmlns:a16="http://schemas.microsoft.com/office/drawing/2014/main" id="{60507677-D0E3-49A0-87E4-55A8F5518575}"/>
              </a:ext>
            </a:extLst>
          </p:cNvPr>
          <p:cNvSpPr/>
          <p:nvPr/>
        </p:nvSpPr>
        <p:spPr>
          <a:xfrm>
            <a:off x="8157144" y="5082005"/>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50" name="Rectangle 31">
            <a:extLst>
              <a:ext uri="{FF2B5EF4-FFF2-40B4-BE49-F238E27FC236}">
                <a16:creationId xmlns:a16="http://schemas.microsoft.com/office/drawing/2014/main" id="{504D1588-F79D-4735-A043-B8002EF29051}"/>
              </a:ext>
            </a:extLst>
          </p:cNvPr>
          <p:cNvSpPr/>
          <p:nvPr/>
        </p:nvSpPr>
        <p:spPr>
          <a:xfrm>
            <a:off x="4226906" y="1602737"/>
            <a:ext cx="1167543" cy="340476"/>
          </a:xfrm>
          <a:custGeom>
            <a:avLst/>
            <a:gdLst>
              <a:gd name="connsiteX0" fmla="*/ 0 w 1167543"/>
              <a:gd name="connsiteY0" fmla="*/ 0 h 340476"/>
              <a:gd name="connsiteX1" fmla="*/ 572096 w 1167543"/>
              <a:gd name="connsiteY1" fmla="*/ 0 h 340476"/>
              <a:gd name="connsiteX2" fmla="*/ 1167543 w 1167543"/>
              <a:gd name="connsiteY2" fmla="*/ 0 h 340476"/>
              <a:gd name="connsiteX3" fmla="*/ 1167543 w 1167543"/>
              <a:gd name="connsiteY3" fmla="*/ 340476 h 340476"/>
              <a:gd name="connsiteX4" fmla="*/ 607122 w 1167543"/>
              <a:gd name="connsiteY4" fmla="*/ 340476 h 340476"/>
              <a:gd name="connsiteX5" fmla="*/ 0 w 1167543"/>
              <a:gd name="connsiteY5" fmla="*/ 340476 h 340476"/>
              <a:gd name="connsiteX6" fmla="*/ 0 w 1167543"/>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543" h="340476" fill="none" extrusionOk="0">
                <a:moveTo>
                  <a:pt x="0" y="0"/>
                </a:moveTo>
                <a:cubicBezTo>
                  <a:pt x="229599" y="-10402"/>
                  <a:pt x="416794" y="25501"/>
                  <a:pt x="572096" y="0"/>
                </a:cubicBezTo>
                <a:cubicBezTo>
                  <a:pt x="727398" y="-25501"/>
                  <a:pt x="1045426" y="7871"/>
                  <a:pt x="1167543" y="0"/>
                </a:cubicBezTo>
                <a:cubicBezTo>
                  <a:pt x="1181514" y="73662"/>
                  <a:pt x="1136895" y="190031"/>
                  <a:pt x="1167543" y="340476"/>
                </a:cubicBezTo>
                <a:cubicBezTo>
                  <a:pt x="1006128" y="345391"/>
                  <a:pt x="733556" y="307232"/>
                  <a:pt x="607122" y="340476"/>
                </a:cubicBezTo>
                <a:cubicBezTo>
                  <a:pt x="480688" y="373720"/>
                  <a:pt x="161613" y="311703"/>
                  <a:pt x="0" y="340476"/>
                </a:cubicBezTo>
                <a:cubicBezTo>
                  <a:pt x="-19138" y="232006"/>
                  <a:pt x="2735" y="77415"/>
                  <a:pt x="0" y="0"/>
                </a:cubicBezTo>
                <a:close/>
              </a:path>
              <a:path w="1167543" h="340476" stroke="0" extrusionOk="0">
                <a:moveTo>
                  <a:pt x="0" y="0"/>
                </a:moveTo>
                <a:cubicBezTo>
                  <a:pt x="242205" y="-64424"/>
                  <a:pt x="454407" y="53256"/>
                  <a:pt x="607122" y="0"/>
                </a:cubicBezTo>
                <a:cubicBezTo>
                  <a:pt x="759837" y="-53256"/>
                  <a:pt x="962123" y="25483"/>
                  <a:pt x="1167543" y="0"/>
                </a:cubicBezTo>
                <a:cubicBezTo>
                  <a:pt x="1207971" y="78382"/>
                  <a:pt x="1138983" y="173220"/>
                  <a:pt x="1167543" y="340476"/>
                </a:cubicBezTo>
                <a:cubicBezTo>
                  <a:pt x="946110" y="378419"/>
                  <a:pt x="761437" y="337015"/>
                  <a:pt x="618798" y="340476"/>
                </a:cubicBezTo>
                <a:cubicBezTo>
                  <a:pt x="476160" y="343937"/>
                  <a:pt x="230889" y="273893"/>
                  <a:pt x="0" y="340476"/>
                </a:cubicBezTo>
                <a:cubicBezTo>
                  <a:pt x="-37650" y="256882"/>
                  <a:pt x="27210" y="165187"/>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51" name="Rectangle 32">
            <a:extLst>
              <a:ext uri="{FF2B5EF4-FFF2-40B4-BE49-F238E27FC236}">
                <a16:creationId xmlns:a16="http://schemas.microsoft.com/office/drawing/2014/main" id="{A006B0D7-2D7C-4EA4-A814-F5568A5E1015}"/>
              </a:ext>
            </a:extLst>
          </p:cNvPr>
          <p:cNvSpPr/>
          <p:nvPr/>
        </p:nvSpPr>
        <p:spPr>
          <a:xfrm>
            <a:off x="5975387" y="1767353"/>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52" name="Rectangle 34">
            <a:extLst>
              <a:ext uri="{FF2B5EF4-FFF2-40B4-BE49-F238E27FC236}">
                <a16:creationId xmlns:a16="http://schemas.microsoft.com/office/drawing/2014/main" id="{BAA68591-0771-4A8A-BF27-967A9DA2C45C}"/>
              </a:ext>
            </a:extLst>
          </p:cNvPr>
          <p:cNvSpPr/>
          <p:nvPr/>
        </p:nvSpPr>
        <p:spPr>
          <a:xfrm>
            <a:off x="4669315" y="5842909"/>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53" name="Rectangle 35">
            <a:extLst>
              <a:ext uri="{FF2B5EF4-FFF2-40B4-BE49-F238E27FC236}">
                <a16:creationId xmlns:a16="http://schemas.microsoft.com/office/drawing/2014/main" id="{CA15DC94-2D6E-4313-991B-DC9A2BDA34FE}"/>
              </a:ext>
            </a:extLst>
          </p:cNvPr>
          <p:cNvSpPr/>
          <p:nvPr/>
        </p:nvSpPr>
        <p:spPr>
          <a:xfrm>
            <a:off x="952949" y="5287585"/>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sp>
        <p:nvSpPr>
          <p:cNvPr id="54" name="Rectangle 37">
            <a:extLst>
              <a:ext uri="{FF2B5EF4-FFF2-40B4-BE49-F238E27FC236}">
                <a16:creationId xmlns:a16="http://schemas.microsoft.com/office/drawing/2014/main" id="{9D665877-1EEE-4438-8022-DF43AADE901A}"/>
              </a:ext>
            </a:extLst>
          </p:cNvPr>
          <p:cNvSpPr/>
          <p:nvPr/>
        </p:nvSpPr>
        <p:spPr>
          <a:xfrm>
            <a:off x="6283842" y="5656450"/>
            <a:ext cx="1606875" cy="560260"/>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55" name="Rectangle 38">
            <a:extLst>
              <a:ext uri="{FF2B5EF4-FFF2-40B4-BE49-F238E27FC236}">
                <a16:creationId xmlns:a16="http://schemas.microsoft.com/office/drawing/2014/main" id="{99D93D09-11FF-450F-9017-A38A76C25D62}"/>
              </a:ext>
            </a:extLst>
          </p:cNvPr>
          <p:cNvSpPr/>
          <p:nvPr/>
        </p:nvSpPr>
        <p:spPr>
          <a:xfrm>
            <a:off x="2262640" y="4935247"/>
            <a:ext cx="3894667" cy="811851"/>
          </a:xfrm>
          <a:prstGeom prst="rect">
            <a:avLst/>
          </a:prstGeom>
          <a:solidFill>
            <a:srgbClr val="92D050">
              <a:alpha val="36000"/>
            </a:srgbClr>
          </a:solidFill>
          <a:ln w="19050">
            <a:solidFill>
              <a:schemeClr val="accent5">
                <a:lumMod val="75000"/>
              </a:schemeClr>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56" name="Rectangle 39">
            <a:extLst>
              <a:ext uri="{FF2B5EF4-FFF2-40B4-BE49-F238E27FC236}">
                <a16:creationId xmlns:a16="http://schemas.microsoft.com/office/drawing/2014/main" id="{7B308528-B3E5-4051-99FF-E56FEB9B4EA7}"/>
              </a:ext>
            </a:extLst>
          </p:cNvPr>
          <p:cNvSpPr/>
          <p:nvPr/>
        </p:nvSpPr>
        <p:spPr>
          <a:xfrm>
            <a:off x="4226906" y="2177618"/>
            <a:ext cx="3691467" cy="2691365"/>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57" name="Arrow: Down 40">
            <a:extLst>
              <a:ext uri="{FF2B5EF4-FFF2-40B4-BE49-F238E27FC236}">
                <a16:creationId xmlns:a16="http://schemas.microsoft.com/office/drawing/2014/main" id="{0150FEE2-8B76-4136-858C-0ECA0D843EDB}"/>
              </a:ext>
            </a:extLst>
          </p:cNvPr>
          <p:cNvSpPr/>
          <p:nvPr/>
        </p:nvSpPr>
        <p:spPr>
          <a:xfrm rot="5400000">
            <a:off x="7600150" y="4984890"/>
            <a:ext cx="391396"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58" name="Arrow: Down 43">
            <a:extLst>
              <a:ext uri="{FF2B5EF4-FFF2-40B4-BE49-F238E27FC236}">
                <a16:creationId xmlns:a16="http://schemas.microsoft.com/office/drawing/2014/main" id="{9A9EADED-AE75-4ECF-9F50-3FFCB5FFD8AA}"/>
              </a:ext>
            </a:extLst>
          </p:cNvPr>
          <p:cNvSpPr/>
          <p:nvPr/>
        </p:nvSpPr>
        <p:spPr>
          <a:xfrm rot="16200000">
            <a:off x="1869617" y="4449096"/>
            <a:ext cx="391396"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59" name="Arrow: Down 44">
            <a:extLst>
              <a:ext uri="{FF2B5EF4-FFF2-40B4-BE49-F238E27FC236}">
                <a16:creationId xmlns:a16="http://schemas.microsoft.com/office/drawing/2014/main" id="{DE9D9FC0-C52F-4525-B7AB-3E56003F8F34}"/>
              </a:ext>
            </a:extLst>
          </p:cNvPr>
          <p:cNvSpPr/>
          <p:nvPr/>
        </p:nvSpPr>
        <p:spPr>
          <a:xfrm rot="16200000">
            <a:off x="1816551" y="2171162"/>
            <a:ext cx="391396"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60" name="Rectangle 46">
            <a:extLst>
              <a:ext uri="{FF2B5EF4-FFF2-40B4-BE49-F238E27FC236}">
                <a16:creationId xmlns:a16="http://schemas.microsoft.com/office/drawing/2014/main" id="{C52A0E9F-A949-49FD-A3CA-64007531F708}"/>
              </a:ext>
            </a:extLst>
          </p:cNvPr>
          <p:cNvSpPr/>
          <p:nvPr/>
        </p:nvSpPr>
        <p:spPr>
          <a:xfrm>
            <a:off x="2276174" y="1419240"/>
            <a:ext cx="1895950" cy="3429119"/>
          </a:xfrm>
          <a:prstGeom prst="rect">
            <a:avLst/>
          </a:prstGeom>
          <a:solidFill>
            <a:srgbClr val="FFFF00">
              <a:alpha val="16000"/>
            </a:srgb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61" name="Rectangle 47">
            <a:extLst>
              <a:ext uri="{FF2B5EF4-FFF2-40B4-BE49-F238E27FC236}">
                <a16:creationId xmlns:a16="http://schemas.microsoft.com/office/drawing/2014/main" id="{8C9969A6-A29D-4D11-B4CF-FE2E6BC48052}"/>
              </a:ext>
            </a:extLst>
          </p:cNvPr>
          <p:cNvSpPr/>
          <p:nvPr/>
        </p:nvSpPr>
        <p:spPr>
          <a:xfrm>
            <a:off x="216584" y="2285473"/>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62" name="Rectangle 48">
            <a:extLst>
              <a:ext uri="{FF2B5EF4-FFF2-40B4-BE49-F238E27FC236}">
                <a16:creationId xmlns:a16="http://schemas.microsoft.com/office/drawing/2014/main" id="{1D50D4A3-2C1C-44D5-AC30-008AC38BBA43}"/>
              </a:ext>
            </a:extLst>
          </p:cNvPr>
          <p:cNvSpPr/>
          <p:nvPr/>
        </p:nvSpPr>
        <p:spPr>
          <a:xfrm>
            <a:off x="261067" y="4558685"/>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63" name="Slide Number Placeholder 2">
            <a:extLst>
              <a:ext uri="{FF2B5EF4-FFF2-40B4-BE49-F238E27FC236}">
                <a16:creationId xmlns:a16="http://schemas.microsoft.com/office/drawing/2014/main" id="{A283D3ED-7D07-4BF4-90C2-8D677994F8E1}"/>
              </a:ext>
            </a:extLst>
          </p:cNvPr>
          <p:cNvSpPr>
            <a:spLocks noGrp="1"/>
          </p:cNvSpPr>
          <p:nvPr>
            <p:ph type="sldNum" sz="quarter" idx="12"/>
          </p:nvPr>
        </p:nvSpPr>
        <p:spPr>
          <a:xfrm>
            <a:off x="7481791" y="6041362"/>
            <a:ext cx="683339" cy="365125"/>
          </a:xfrm>
        </p:spPr>
        <p:txBody>
          <a:bodyPr/>
          <a:lstStyle/>
          <a:p>
            <a:fld id="{BD8A8A1B-4E1E-43EF-8A39-7D4A3879B941}" type="slidenum">
              <a:rPr lang="en-US" smtClean="0"/>
              <a:t>24</a:t>
            </a:fld>
            <a:endParaRPr lang="en-US"/>
          </a:p>
        </p:txBody>
      </p:sp>
      <p:sp>
        <p:nvSpPr>
          <p:cNvPr id="64" name="CuadroTexto 7">
            <a:extLst>
              <a:ext uri="{FF2B5EF4-FFF2-40B4-BE49-F238E27FC236}">
                <a16:creationId xmlns:a16="http://schemas.microsoft.com/office/drawing/2014/main" id="{91DEDFD6-E591-4705-8BCD-20F192306E60}"/>
              </a:ext>
            </a:extLst>
          </p:cNvPr>
          <p:cNvSpPr txBox="1"/>
          <p:nvPr/>
        </p:nvSpPr>
        <p:spPr>
          <a:xfrm>
            <a:off x="445557" y="6301928"/>
            <a:ext cx="8604747" cy="523220"/>
          </a:xfrm>
          <a:prstGeom prst="rect">
            <a:avLst/>
          </a:prstGeom>
          <a:noFill/>
        </p:spPr>
        <p:txBody>
          <a:bodyPr wrap="square" rtlCol="0">
            <a:spAutoFit/>
          </a:bodyPr>
          <a:lstStyle/>
          <a:p>
            <a:pPr algn="ctr"/>
            <a:r>
              <a:rPr lang="en-US" sz="1400" dirty="0"/>
              <a:t>ISO 23247:2021, Automation systems and integration – Digital Twin Framework for manufacturing, </a:t>
            </a:r>
            <a:br>
              <a:rPr lang="en-US" sz="1400" dirty="0"/>
            </a:br>
            <a:r>
              <a:rPr lang="en-US" sz="1400" dirty="0"/>
              <a:t>International Organization for Standardization (ISO), 2021.</a:t>
            </a:r>
          </a:p>
        </p:txBody>
      </p:sp>
    </p:spTree>
    <p:extLst>
      <p:ext uri="{BB962C8B-B14F-4D97-AF65-F5344CB8AC3E}">
        <p14:creationId xmlns:p14="http://schemas.microsoft.com/office/powerpoint/2010/main" val="887008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3" y="609600"/>
            <a:ext cx="9000411" cy="1320800"/>
          </a:xfrm>
        </p:spPr>
        <p:txBody>
          <a:bodyPr/>
          <a:lstStyle/>
          <a:p>
            <a:pPr eaLnBrk="1" hangingPunct="1"/>
            <a:r>
              <a:rPr lang="es-ES" altLang="es-ES" sz="4000" dirty="0"/>
              <a:t>Digital Twin </a:t>
            </a:r>
            <a:r>
              <a:rPr lang="es-ES" altLang="es-ES" sz="4000" dirty="0" err="1"/>
              <a:t>Architecture</a:t>
            </a:r>
            <a:r>
              <a:rPr lang="es-ES" altLang="es-ES" sz="4000" dirty="0"/>
              <a:t> in </a:t>
            </a:r>
            <a:r>
              <a:rPr lang="es-ES" altLang="es-ES" sz="4000" dirty="0" err="1"/>
              <a:t>OpenTwins</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spcBef>
                  <a:spcPct val="0"/>
                </a:spcBef>
                <a:buFontTx/>
                <a:buNone/>
              </a:pPr>
              <a:t>25</a:t>
            </a:fld>
            <a:endParaRPr lang="en-GB" altLang="es-ES" sz="1000" dirty="0">
              <a:solidFill>
                <a:schemeClr val="bg1"/>
              </a:solidFill>
              <a:latin typeface="Arial Narrow" panose="020B0606020202030204" pitchFamily="34" charset="0"/>
            </a:endParaRPr>
          </a:p>
        </p:txBody>
      </p:sp>
      <p:sp>
        <p:nvSpPr>
          <p:cNvPr id="67" name="Arrow: Down 17">
            <a:extLst>
              <a:ext uri="{FF2B5EF4-FFF2-40B4-BE49-F238E27FC236}">
                <a16:creationId xmlns:a16="http://schemas.microsoft.com/office/drawing/2014/main" id="{2F5F80D7-8499-4185-980E-9B0CE4D8A07E}"/>
              </a:ext>
            </a:extLst>
          </p:cNvPr>
          <p:cNvSpPr/>
          <p:nvPr/>
        </p:nvSpPr>
        <p:spPr>
          <a:xfrm rot="8113208">
            <a:off x="7298686" y="4762421"/>
            <a:ext cx="251021" cy="569100"/>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2400" dirty="0"/>
          </a:p>
        </p:txBody>
      </p:sp>
      <p:pic>
        <p:nvPicPr>
          <p:cNvPr id="68" name="Picture 5">
            <a:extLst>
              <a:ext uri="{FF2B5EF4-FFF2-40B4-BE49-F238E27FC236}">
                <a16:creationId xmlns:a16="http://schemas.microsoft.com/office/drawing/2014/main" id="{C7D13345-0CB7-4486-BBF7-F23C1F9A8B68}"/>
              </a:ext>
            </a:extLst>
          </p:cNvPr>
          <p:cNvPicPr>
            <a:picLocks noChangeAspect="1"/>
          </p:cNvPicPr>
          <p:nvPr/>
        </p:nvPicPr>
        <p:blipFill>
          <a:blip r:embed="rId3"/>
          <a:stretch>
            <a:fillRect/>
          </a:stretch>
        </p:blipFill>
        <p:spPr>
          <a:xfrm>
            <a:off x="1804208" y="1322821"/>
            <a:ext cx="6701992" cy="4765569"/>
          </a:xfrm>
          <a:prstGeom prst="rect">
            <a:avLst/>
          </a:prstGeom>
        </p:spPr>
      </p:pic>
      <p:sp>
        <p:nvSpPr>
          <p:cNvPr id="69" name="Rectangle 30">
            <a:extLst>
              <a:ext uri="{FF2B5EF4-FFF2-40B4-BE49-F238E27FC236}">
                <a16:creationId xmlns:a16="http://schemas.microsoft.com/office/drawing/2014/main" id="{5CF27268-08A8-48BB-9C16-522B62FC4305}"/>
              </a:ext>
            </a:extLst>
          </p:cNvPr>
          <p:cNvSpPr/>
          <p:nvPr/>
        </p:nvSpPr>
        <p:spPr>
          <a:xfrm>
            <a:off x="4599092" y="1838449"/>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71" name="Rectangle 32">
            <a:extLst>
              <a:ext uri="{FF2B5EF4-FFF2-40B4-BE49-F238E27FC236}">
                <a16:creationId xmlns:a16="http://schemas.microsoft.com/office/drawing/2014/main" id="{A6E76525-727E-422A-89C2-3B95F4CA6325}"/>
              </a:ext>
            </a:extLst>
          </p:cNvPr>
          <p:cNvSpPr/>
          <p:nvPr/>
        </p:nvSpPr>
        <p:spPr>
          <a:xfrm>
            <a:off x="3451093" y="3927359"/>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73" name="Rectangle 35">
            <a:extLst>
              <a:ext uri="{FF2B5EF4-FFF2-40B4-BE49-F238E27FC236}">
                <a16:creationId xmlns:a16="http://schemas.microsoft.com/office/drawing/2014/main" id="{A9ECD248-22E6-47F7-877D-234A1559B3BA}"/>
              </a:ext>
            </a:extLst>
          </p:cNvPr>
          <p:cNvSpPr/>
          <p:nvPr/>
        </p:nvSpPr>
        <p:spPr>
          <a:xfrm>
            <a:off x="3102850" y="1814097"/>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sp>
        <p:nvSpPr>
          <p:cNvPr id="72" name="Rectangle 34">
            <a:extLst>
              <a:ext uri="{FF2B5EF4-FFF2-40B4-BE49-F238E27FC236}">
                <a16:creationId xmlns:a16="http://schemas.microsoft.com/office/drawing/2014/main" id="{4C817EC5-327B-4787-9E14-F678C8F5D079}"/>
              </a:ext>
            </a:extLst>
          </p:cNvPr>
          <p:cNvSpPr/>
          <p:nvPr/>
        </p:nvSpPr>
        <p:spPr>
          <a:xfrm>
            <a:off x="323480" y="3261102"/>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74" name="Rectangle 6">
            <a:extLst>
              <a:ext uri="{FF2B5EF4-FFF2-40B4-BE49-F238E27FC236}">
                <a16:creationId xmlns:a16="http://schemas.microsoft.com/office/drawing/2014/main" id="{D0BC20BC-CA3D-4A90-850C-6C1164B64DF3}"/>
              </a:ext>
            </a:extLst>
          </p:cNvPr>
          <p:cNvSpPr/>
          <p:nvPr/>
        </p:nvSpPr>
        <p:spPr>
          <a:xfrm>
            <a:off x="5551332" y="3137737"/>
            <a:ext cx="1574800" cy="811851"/>
          </a:xfrm>
          <a:prstGeom prst="rect">
            <a:avLst/>
          </a:prstGeom>
          <a:solidFill>
            <a:srgbClr val="92D050">
              <a:alpha val="36000"/>
            </a:srgb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75" name="Rectangle 7">
            <a:extLst>
              <a:ext uri="{FF2B5EF4-FFF2-40B4-BE49-F238E27FC236}">
                <a16:creationId xmlns:a16="http://schemas.microsoft.com/office/drawing/2014/main" id="{AF31FFDC-650A-4F0D-8421-2A1FF03B222A}"/>
              </a:ext>
            </a:extLst>
          </p:cNvPr>
          <p:cNvSpPr/>
          <p:nvPr/>
        </p:nvSpPr>
        <p:spPr>
          <a:xfrm>
            <a:off x="3707551" y="3234309"/>
            <a:ext cx="633048" cy="658976"/>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76" name="Arrow: Down 9">
            <a:extLst>
              <a:ext uri="{FF2B5EF4-FFF2-40B4-BE49-F238E27FC236}">
                <a16:creationId xmlns:a16="http://schemas.microsoft.com/office/drawing/2014/main" id="{C4B16457-5809-4E26-90EB-5BB79BB2B528}"/>
              </a:ext>
            </a:extLst>
          </p:cNvPr>
          <p:cNvSpPr/>
          <p:nvPr/>
        </p:nvSpPr>
        <p:spPr>
          <a:xfrm>
            <a:off x="4921003" y="2178925"/>
            <a:ext cx="241307" cy="106620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77" name="Arrow: Down 10">
            <a:extLst>
              <a:ext uri="{FF2B5EF4-FFF2-40B4-BE49-F238E27FC236}">
                <a16:creationId xmlns:a16="http://schemas.microsoft.com/office/drawing/2014/main" id="{DB46791B-CA90-40BE-8BCD-DB43117683F6}"/>
              </a:ext>
            </a:extLst>
          </p:cNvPr>
          <p:cNvSpPr/>
          <p:nvPr/>
        </p:nvSpPr>
        <p:spPr>
          <a:xfrm rot="18748459">
            <a:off x="2267154" y="2753452"/>
            <a:ext cx="288952"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78" name="Rectangle 12">
            <a:extLst>
              <a:ext uri="{FF2B5EF4-FFF2-40B4-BE49-F238E27FC236}">
                <a16:creationId xmlns:a16="http://schemas.microsoft.com/office/drawing/2014/main" id="{E800A230-8D92-4E9E-AD88-57B9418DB150}"/>
              </a:ext>
            </a:extLst>
          </p:cNvPr>
          <p:cNvSpPr/>
          <p:nvPr/>
        </p:nvSpPr>
        <p:spPr>
          <a:xfrm>
            <a:off x="1827778" y="4368749"/>
            <a:ext cx="3423063" cy="1719641"/>
          </a:xfrm>
          <a:prstGeom prst="rect">
            <a:avLst/>
          </a:prstGeom>
          <a:solidFill>
            <a:srgbClr val="FFFF00">
              <a:alpha val="16000"/>
            </a:srgbClr>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79" name="Rectangle 13">
            <a:extLst>
              <a:ext uri="{FF2B5EF4-FFF2-40B4-BE49-F238E27FC236}">
                <a16:creationId xmlns:a16="http://schemas.microsoft.com/office/drawing/2014/main" id="{E5953A92-B301-46AF-8EA0-F5358B5E983E}"/>
              </a:ext>
            </a:extLst>
          </p:cNvPr>
          <p:cNvSpPr/>
          <p:nvPr/>
        </p:nvSpPr>
        <p:spPr>
          <a:xfrm>
            <a:off x="3705717" y="2233973"/>
            <a:ext cx="633048" cy="733905"/>
          </a:xfrm>
          <a:prstGeom prst="rect">
            <a:avLst/>
          </a:prstGeom>
          <a:solidFill>
            <a:srgbClr val="92D050">
              <a:alpha val="36000"/>
            </a:srgb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80" name="Rectangle 18">
            <a:extLst>
              <a:ext uri="{FF2B5EF4-FFF2-40B4-BE49-F238E27FC236}">
                <a16:creationId xmlns:a16="http://schemas.microsoft.com/office/drawing/2014/main" id="{788EAC49-6AFB-4EFC-9CB6-83B72245140A}"/>
              </a:ext>
            </a:extLst>
          </p:cNvPr>
          <p:cNvSpPr/>
          <p:nvPr/>
        </p:nvSpPr>
        <p:spPr>
          <a:xfrm>
            <a:off x="7136215" y="1353733"/>
            <a:ext cx="1024296" cy="2593991"/>
          </a:xfrm>
          <a:prstGeom prst="rect">
            <a:avLst/>
          </a:prstGeom>
          <a:solidFill>
            <a:srgbClr val="FFFF00">
              <a:alpha val="16000"/>
            </a:srgbClr>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81" name="Rectangle 19">
            <a:extLst>
              <a:ext uri="{FF2B5EF4-FFF2-40B4-BE49-F238E27FC236}">
                <a16:creationId xmlns:a16="http://schemas.microsoft.com/office/drawing/2014/main" id="{A31A0CDE-2559-4573-8840-FE403335BF2B}"/>
              </a:ext>
            </a:extLst>
          </p:cNvPr>
          <p:cNvSpPr/>
          <p:nvPr/>
        </p:nvSpPr>
        <p:spPr>
          <a:xfrm>
            <a:off x="1933209" y="3453583"/>
            <a:ext cx="563607" cy="51102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82" name="Rectangle 21">
            <a:extLst>
              <a:ext uri="{FF2B5EF4-FFF2-40B4-BE49-F238E27FC236}">
                <a16:creationId xmlns:a16="http://schemas.microsoft.com/office/drawing/2014/main" id="{5509C9E4-16BB-44C1-9235-623876348941}"/>
              </a:ext>
            </a:extLst>
          </p:cNvPr>
          <p:cNvSpPr/>
          <p:nvPr/>
        </p:nvSpPr>
        <p:spPr>
          <a:xfrm>
            <a:off x="1086969" y="2432043"/>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70" name="Rectangle 31">
            <a:extLst>
              <a:ext uri="{FF2B5EF4-FFF2-40B4-BE49-F238E27FC236}">
                <a16:creationId xmlns:a16="http://schemas.microsoft.com/office/drawing/2014/main" id="{A71C3512-4F6C-4D21-B1F4-5C715755B121}"/>
              </a:ext>
            </a:extLst>
          </p:cNvPr>
          <p:cNvSpPr/>
          <p:nvPr/>
        </p:nvSpPr>
        <p:spPr>
          <a:xfrm>
            <a:off x="8244229" y="1559018"/>
            <a:ext cx="1167543" cy="340476"/>
          </a:xfrm>
          <a:custGeom>
            <a:avLst/>
            <a:gdLst>
              <a:gd name="connsiteX0" fmla="*/ 0 w 1167543"/>
              <a:gd name="connsiteY0" fmla="*/ 0 h 340476"/>
              <a:gd name="connsiteX1" fmla="*/ 572096 w 1167543"/>
              <a:gd name="connsiteY1" fmla="*/ 0 h 340476"/>
              <a:gd name="connsiteX2" fmla="*/ 1167543 w 1167543"/>
              <a:gd name="connsiteY2" fmla="*/ 0 h 340476"/>
              <a:gd name="connsiteX3" fmla="*/ 1167543 w 1167543"/>
              <a:gd name="connsiteY3" fmla="*/ 340476 h 340476"/>
              <a:gd name="connsiteX4" fmla="*/ 607122 w 1167543"/>
              <a:gd name="connsiteY4" fmla="*/ 340476 h 340476"/>
              <a:gd name="connsiteX5" fmla="*/ 0 w 1167543"/>
              <a:gd name="connsiteY5" fmla="*/ 340476 h 340476"/>
              <a:gd name="connsiteX6" fmla="*/ 0 w 1167543"/>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543" h="340476" fill="none" extrusionOk="0">
                <a:moveTo>
                  <a:pt x="0" y="0"/>
                </a:moveTo>
                <a:cubicBezTo>
                  <a:pt x="229599" y="-10402"/>
                  <a:pt x="416794" y="25501"/>
                  <a:pt x="572096" y="0"/>
                </a:cubicBezTo>
                <a:cubicBezTo>
                  <a:pt x="727398" y="-25501"/>
                  <a:pt x="1045426" y="7871"/>
                  <a:pt x="1167543" y="0"/>
                </a:cubicBezTo>
                <a:cubicBezTo>
                  <a:pt x="1181514" y="73662"/>
                  <a:pt x="1136895" y="190031"/>
                  <a:pt x="1167543" y="340476"/>
                </a:cubicBezTo>
                <a:cubicBezTo>
                  <a:pt x="1006128" y="345391"/>
                  <a:pt x="733556" y="307232"/>
                  <a:pt x="607122" y="340476"/>
                </a:cubicBezTo>
                <a:cubicBezTo>
                  <a:pt x="480688" y="373720"/>
                  <a:pt x="161613" y="311703"/>
                  <a:pt x="0" y="340476"/>
                </a:cubicBezTo>
                <a:cubicBezTo>
                  <a:pt x="-19138" y="232006"/>
                  <a:pt x="2735" y="77415"/>
                  <a:pt x="0" y="0"/>
                </a:cubicBezTo>
                <a:close/>
              </a:path>
              <a:path w="1167543" h="340476" stroke="0" extrusionOk="0">
                <a:moveTo>
                  <a:pt x="0" y="0"/>
                </a:moveTo>
                <a:cubicBezTo>
                  <a:pt x="242205" y="-64424"/>
                  <a:pt x="454407" y="53256"/>
                  <a:pt x="607122" y="0"/>
                </a:cubicBezTo>
                <a:cubicBezTo>
                  <a:pt x="759837" y="-53256"/>
                  <a:pt x="962123" y="25483"/>
                  <a:pt x="1167543" y="0"/>
                </a:cubicBezTo>
                <a:cubicBezTo>
                  <a:pt x="1207971" y="78382"/>
                  <a:pt x="1138983" y="173220"/>
                  <a:pt x="1167543" y="340476"/>
                </a:cubicBezTo>
                <a:cubicBezTo>
                  <a:pt x="946110" y="378419"/>
                  <a:pt x="761437" y="337015"/>
                  <a:pt x="618798" y="340476"/>
                </a:cubicBezTo>
                <a:cubicBezTo>
                  <a:pt x="476160" y="343937"/>
                  <a:pt x="230889" y="273893"/>
                  <a:pt x="0" y="340476"/>
                </a:cubicBezTo>
                <a:cubicBezTo>
                  <a:pt x="-37650" y="256882"/>
                  <a:pt x="27210" y="165187"/>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84" name="CuadroTexto 7">
            <a:extLst>
              <a:ext uri="{FF2B5EF4-FFF2-40B4-BE49-F238E27FC236}">
                <a16:creationId xmlns:a16="http://schemas.microsoft.com/office/drawing/2014/main" id="{507353DF-8D99-4DB1-B53E-2D8F8193F0E9}"/>
              </a:ext>
            </a:extLst>
          </p:cNvPr>
          <p:cNvSpPr txBox="1"/>
          <p:nvPr/>
        </p:nvSpPr>
        <p:spPr>
          <a:xfrm>
            <a:off x="1032629" y="6177777"/>
            <a:ext cx="6701992" cy="523220"/>
          </a:xfrm>
          <a:prstGeom prst="rect">
            <a:avLst/>
          </a:prstGeom>
          <a:noFill/>
        </p:spPr>
        <p:txBody>
          <a:bodyPr wrap="square" rtlCol="0">
            <a:spAutoFit/>
          </a:bodyPr>
          <a:lstStyle/>
          <a:p>
            <a:pPr algn="ctr"/>
            <a:r>
              <a:rPr lang="en-US" sz="1400" dirty="0">
                <a:latin typeface="+mj-lt"/>
              </a:rPr>
              <a:t>J. Robles, C. Martin and M- Diaz - </a:t>
            </a:r>
            <a:r>
              <a:rPr lang="en-US" sz="1400" dirty="0" err="1">
                <a:latin typeface="+mj-lt"/>
              </a:rPr>
              <a:t>OpenTwins</a:t>
            </a:r>
            <a:r>
              <a:rPr lang="en-US" sz="1400" dirty="0">
                <a:latin typeface="+mj-lt"/>
              </a:rPr>
              <a:t>: an open-source framework </a:t>
            </a:r>
            <a:br>
              <a:rPr lang="en-US" sz="1400" dirty="0">
                <a:latin typeface="+mj-lt"/>
              </a:rPr>
            </a:br>
            <a:r>
              <a:rPr lang="en-US" sz="1400" dirty="0">
                <a:latin typeface="+mj-lt"/>
              </a:rPr>
              <a:t>for the development of next-gen compositional digital twins</a:t>
            </a:r>
            <a:endParaRPr lang="en-US" sz="1200" dirty="0">
              <a:latin typeface="+mj-lt"/>
            </a:endParaRPr>
          </a:p>
        </p:txBody>
      </p:sp>
      <p:sp>
        <p:nvSpPr>
          <p:cNvPr id="22" name="4 Marcador de pie de página">
            <a:extLst>
              <a:ext uri="{FF2B5EF4-FFF2-40B4-BE49-F238E27FC236}">
                <a16:creationId xmlns:a16="http://schemas.microsoft.com/office/drawing/2014/main" id="{BDE25C9E-674B-411E-B4F8-334A1723AB3D}"/>
              </a:ext>
            </a:extLst>
          </p:cNvPr>
          <p:cNvSpPr txBox="1">
            <a:spLocks/>
          </p:cNvSpPr>
          <p:nvPr/>
        </p:nvSpPr>
        <p:spPr>
          <a:xfrm>
            <a:off x="8100000" y="6523200"/>
            <a:ext cx="2951162"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FontTx/>
                <a:buNone/>
              </a:pPr>
              <a:t>25</a:t>
            </a:fld>
            <a:endParaRPr lang="en-GB" altLang="es-ES" sz="1000" dirty="0">
              <a:solidFill>
                <a:schemeClr val="bg1"/>
              </a:solidFill>
            </a:endParaRPr>
          </a:p>
        </p:txBody>
      </p:sp>
    </p:spTree>
    <p:extLst>
      <p:ext uri="{BB962C8B-B14F-4D97-AF65-F5344CB8AC3E}">
        <p14:creationId xmlns:p14="http://schemas.microsoft.com/office/powerpoint/2010/main" val="1152397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65999" y="1494000"/>
            <a:ext cx="9487292" cy="5283318"/>
          </a:xfrm>
        </p:spPr>
        <p:txBody>
          <a:bodyPr>
            <a:normAutofit/>
          </a:bodyPr>
          <a:lstStyle/>
          <a:p>
            <a:pPr marL="0" indent="0" algn="ctr">
              <a:buNone/>
            </a:pPr>
            <a:r>
              <a:rPr lang="en-US" sz="2000" b="0" i="1" dirty="0">
                <a:solidFill>
                  <a:srgbClr val="444547"/>
                </a:solidFill>
                <a:effectLst/>
                <a:latin typeface="Montserrat" panose="00000500000000000000" pitchFamily="2" charset="0"/>
              </a:rPr>
              <a:t> </a:t>
            </a:r>
            <a:endParaRPr lang="es-ES" altLang="es-ES" sz="2200" dirty="0"/>
          </a:p>
          <a:p>
            <a:pPr lvl="1"/>
            <a:endParaRPr lang="es-ES" altLang="es-ES" sz="2200" dirty="0"/>
          </a:p>
          <a:p>
            <a:pPr lvl="1"/>
            <a:endParaRPr lang="es-ES" altLang="es-ES" sz="2200" dirty="0"/>
          </a:p>
          <a:p>
            <a:pPr lvl="1"/>
            <a:endParaRPr lang="es-ES" altLang="es-ES" sz="2200" dirty="0"/>
          </a:p>
          <a:p>
            <a:pPr lvl="1"/>
            <a:endParaRPr lang="es-ES" altLang="es-ES" sz="22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marL="0" indent="0" eaLnBrk="1" hangingPunct="1">
              <a:buNone/>
            </a:pPr>
            <a:endParaRPr lang="es-ES" altLang="es-ES" sz="2400" dirty="0"/>
          </a:p>
          <a:p>
            <a:pPr eaLnBrk="1" hangingPunct="1"/>
            <a:endParaRPr lang="es-ES" altLang="es-ES" sz="2400" dirty="0"/>
          </a:p>
          <a:p>
            <a:endParaRPr lang="es-ES" sz="2000" dirty="0"/>
          </a:p>
          <a:p>
            <a:pPr marL="0" indent="0">
              <a:lnSpc>
                <a:spcPct val="160000"/>
              </a:lnSpc>
              <a:spcBef>
                <a:spcPts val="1800"/>
              </a:spcBef>
              <a:buNone/>
            </a:pPr>
            <a:endParaRPr lang="es-ES" altLang="es-ES" sz="2400" dirty="0"/>
          </a:p>
          <a:p>
            <a:pPr lvl="1" eaLnBrk="1" hangingPunct="1"/>
            <a:endParaRPr lang="es-ES" altLang="es-ES" sz="2200" dirty="0"/>
          </a:p>
        </p:txBody>
      </p:sp>
      <p:sp>
        <p:nvSpPr>
          <p:cNvPr id="21506" name="Rectangle 2"/>
          <p:cNvSpPr>
            <a:spLocks noGrp="1" noChangeArrowheads="1"/>
          </p:cNvSpPr>
          <p:nvPr>
            <p:ph type="title"/>
          </p:nvPr>
        </p:nvSpPr>
        <p:spPr>
          <a:xfrm>
            <a:off x="677333" y="609600"/>
            <a:ext cx="9000411" cy="1320800"/>
          </a:xfrm>
        </p:spPr>
        <p:txBody>
          <a:bodyPr/>
          <a:lstStyle/>
          <a:p>
            <a:pPr eaLnBrk="1" hangingPunct="1"/>
            <a:r>
              <a:rPr lang="es-ES" altLang="es-ES" sz="4000" dirty="0"/>
              <a:t>Digital Twin </a:t>
            </a:r>
            <a:r>
              <a:rPr lang="es-ES" altLang="es-ES" sz="4000" dirty="0" err="1"/>
              <a:t>Architecture</a:t>
            </a:r>
            <a:r>
              <a:rPr lang="es-ES" altLang="es-ES" sz="4000" dirty="0"/>
              <a:t> </a:t>
            </a:r>
            <a:r>
              <a:rPr lang="es-ES" altLang="es-ES" sz="4000" dirty="0" err="1"/>
              <a:t>for</a:t>
            </a:r>
            <a:r>
              <a:rPr lang="es-ES" altLang="es-ES" sz="4000" dirty="0"/>
              <a:t> CPS</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26</a:t>
            </a:fld>
            <a:endParaRPr lang="en-GB" altLang="es-ES" sz="1000" dirty="0">
              <a:solidFill>
                <a:schemeClr val="bg1"/>
              </a:solidFill>
              <a:latin typeface="Arial Narrow" panose="020B0606020202030204" pitchFamily="34" charset="0"/>
            </a:endParaRPr>
          </a:p>
        </p:txBody>
      </p:sp>
      <p:pic>
        <p:nvPicPr>
          <p:cNvPr id="22" name="Picture 64">
            <a:extLst>
              <a:ext uri="{FF2B5EF4-FFF2-40B4-BE49-F238E27FC236}">
                <a16:creationId xmlns:a16="http://schemas.microsoft.com/office/drawing/2014/main" id="{C62F16F5-3FA6-4C20-A8E8-FF249049A511}"/>
              </a:ext>
            </a:extLst>
          </p:cNvPr>
          <p:cNvPicPr>
            <a:picLocks noChangeAspect="1"/>
          </p:cNvPicPr>
          <p:nvPr/>
        </p:nvPicPr>
        <p:blipFill>
          <a:blip r:embed="rId3"/>
          <a:stretch>
            <a:fillRect/>
          </a:stretch>
        </p:blipFill>
        <p:spPr>
          <a:xfrm>
            <a:off x="827525" y="1936304"/>
            <a:ext cx="8282969" cy="3549235"/>
          </a:xfrm>
          <a:prstGeom prst="rect">
            <a:avLst/>
          </a:prstGeom>
        </p:spPr>
      </p:pic>
      <p:sp>
        <p:nvSpPr>
          <p:cNvPr id="23" name="Rectangle 31">
            <a:extLst>
              <a:ext uri="{FF2B5EF4-FFF2-40B4-BE49-F238E27FC236}">
                <a16:creationId xmlns:a16="http://schemas.microsoft.com/office/drawing/2014/main" id="{E55C05D8-C7D0-47C0-9396-EE3EC81FA87F}"/>
              </a:ext>
            </a:extLst>
          </p:cNvPr>
          <p:cNvSpPr/>
          <p:nvPr/>
        </p:nvSpPr>
        <p:spPr>
          <a:xfrm>
            <a:off x="1695752" y="4998935"/>
            <a:ext cx="1167543" cy="340476"/>
          </a:xfrm>
          <a:custGeom>
            <a:avLst/>
            <a:gdLst>
              <a:gd name="connsiteX0" fmla="*/ 0 w 1167543"/>
              <a:gd name="connsiteY0" fmla="*/ 0 h 340476"/>
              <a:gd name="connsiteX1" fmla="*/ 572096 w 1167543"/>
              <a:gd name="connsiteY1" fmla="*/ 0 h 340476"/>
              <a:gd name="connsiteX2" fmla="*/ 1167543 w 1167543"/>
              <a:gd name="connsiteY2" fmla="*/ 0 h 340476"/>
              <a:gd name="connsiteX3" fmla="*/ 1167543 w 1167543"/>
              <a:gd name="connsiteY3" fmla="*/ 340476 h 340476"/>
              <a:gd name="connsiteX4" fmla="*/ 607122 w 1167543"/>
              <a:gd name="connsiteY4" fmla="*/ 340476 h 340476"/>
              <a:gd name="connsiteX5" fmla="*/ 0 w 1167543"/>
              <a:gd name="connsiteY5" fmla="*/ 340476 h 340476"/>
              <a:gd name="connsiteX6" fmla="*/ 0 w 1167543"/>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543" h="340476" fill="none" extrusionOk="0">
                <a:moveTo>
                  <a:pt x="0" y="0"/>
                </a:moveTo>
                <a:cubicBezTo>
                  <a:pt x="229599" y="-10402"/>
                  <a:pt x="416794" y="25501"/>
                  <a:pt x="572096" y="0"/>
                </a:cubicBezTo>
                <a:cubicBezTo>
                  <a:pt x="727398" y="-25501"/>
                  <a:pt x="1045426" y="7871"/>
                  <a:pt x="1167543" y="0"/>
                </a:cubicBezTo>
                <a:cubicBezTo>
                  <a:pt x="1181514" y="73662"/>
                  <a:pt x="1136895" y="190031"/>
                  <a:pt x="1167543" y="340476"/>
                </a:cubicBezTo>
                <a:cubicBezTo>
                  <a:pt x="1006128" y="345391"/>
                  <a:pt x="733556" y="307232"/>
                  <a:pt x="607122" y="340476"/>
                </a:cubicBezTo>
                <a:cubicBezTo>
                  <a:pt x="480688" y="373720"/>
                  <a:pt x="161613" y="311703"/>
                  <a:pt x="0" y="340476"/>
                </a:cubicBezTo>
                <a:cubicBezTo>
                  <a:pt x="-19138" y="232006"/>
                  <a:pt x="2735" y="77415"/>
                  <a:pt x="0" y="0"/>
                </a:cubicBezTo>
                <a:close/>
              </a:path>
              <a:path w="1167543" h="340476" stroke="0" extrusionOk="0">
                <a:moveTo>
                  <a:pt x="0" y="0"/>
                </a:moveTo>
                <a:cubicBezTo>
                  <a:pt x="242205" y="-64424"/>
                  <a:pt x="454407" y="53256"/>
                  <a:pt x="607122" y="0"/>
                </a:cubicBezTo>
                <a:cubicBezTo>
                  <a:pt x="759837" y="-53256"/>
                  <a:pt x="962123" y="25483"/>
                  <a:pt x="1167543" y="0"/>
                </a:cubicBezTo>
                <a:cubicBezTo>
                  <a:pt x="1207971" y="78382"/>
                  <a:pt x="1138983" y="173220"/>
                  <a:pt x="1167543" y="340476"/>
                </a:cubicBezTo>
                <a:cubicBezTo>
                  <a:pt x="946110" y="378419"/>
                  <a:pt x="761437" y="337015"/>
                  <a:pt x="618798" y="340476"/>
                </a:cubicBezTo>
                <a:cubicBezTo>
                  <a:pt x="476160" y="343937"/>
                  <a:pt x="230889" y="273893"/>
                  <a:pt x="0" y="340476"/>
                </a:cubicBezTo>
                <a:cubicBezTo>
                  <a:pt x="-37650" y="256882"/>
                  <a:pt x="27210" y="165187"/>
                  <a:pt x="0" y="0"/>
                </a:cubicBezTo>
                <a:close/>
              </a:path>
            </a:pathLst>
          </a:custGeom>
          <a:solidFill>
            <a:srgbClr val="FFFF99">
              <a:alpha val="50000"/>
            </a:srgbClr>
          </a:solidFill>
          <a:ln>
            <a:solidFill>
              <a:srgbClr val="FF99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Services</a:t>
            </a:r>
            <a:endParaRPr lang="en-GB" dirty="0">
              <a:solidFill>
                <a:schemeClr val="tx1"/>
              </a:solidFill>
            </a:endParaRPr>
          </a:p>
        </p:txBody>
      </p:sp>
      <p:sp>
        <p:nvSpPr>
          <p:cNvPr id="24" name="Rectangle 32">
            <a:extLst>
              <a:ext uri="{FF2B5EF4-FFF2-40B4-BE49-F238E27FC236}">
                <a16:creationId xmlns:a16="http://schemas.microsoft.com/office/drawing/2014/main" id="{D1846550-053C-484D-8235-26DA68252AF3}"/>
              </a:ext>
            </a:extLst>
          </p:cNvPr>
          <p:cNvSpPr/>
          <p:nvPr/>
        </p:nvSpPr>
        <p:spPr>
          <a:xfrm>
            <a:off x="7960557" y="1469072"/>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Digital Twin</a:t>
            </a:r>
            <a:endParaRPr lang="en-GB" dirty="0">
              <a:solidFill>
                <a:schemeClr val="tx1"/>
              </a:solidFill>
            </a:endParaRPr>
          </a:p>
        </p:txBody>
      </p:sp>
      <p:sp>
        <p:nvSpPr>
          <p:cNvPr id="25" name="Rectangle 34">
            <a:extLst>
              <a:ext uri="{FF2B5EF4-FFF2-40B4-BE49-F238E27FC236}">
                <a16:creationId xmlns:a16="http://schemas.microsoft.com/office/drawing/2014/main" id="{43C1B0C3-5FFD-41C0-A8D3-A86DB850574A}"/>
              </a:ext>
            </a:extLst>
          </p:cNvPr>
          <p:cNvSpPr/>
          <p:nvPr/>
        </p:nvSpPr>
        <p:spPr>
          <a:xfrm>
            <a:off x="90775" y="3127694"/>
            <a:ext cx="1535911" cy="340476"/>
          </a:xfrm>
          <a:custGeom>
            <a:avLst/>
            <a:gdLst>
              <a:gd name="connsiteX0" fmla="*/ 0 w 1535911"/>
              <a:gd name="connsiteY0" fmla="*/ 0 h 340476"/>
              <a:gd name="connsiteX1" fmla="*/ 542689 w 1535911"/>
              <a:gd name="connsiteY1" fmla="*/ 0 h 340476"/>
              <a:gd name="connsiteX2" fmla="*/ 1054659 w 1535911"/>
              <a:gd name="connsiteY2" fmla="*/ 0 h 340476"/>
              <a:gd name="connsiteX3" fmla="*/ 1535911 w 1535911"/>
              <a:gd name="connsiteY3" fmla="*/ 0 h 340476"/>
              <a:gd name="connsiteX4" fmla="*/ 1535911 w 1535911"/>
              <a:gd name="connsiteY4" fmla="*/ 340476 h 340476"/>
              <a:gd name="connsiteX5" fmla="*/ 1023941 w 1535911"/>
              <a:gd name="connsiteY5" fmla="*/ 340476 h 340476"/>
              <a:gd name="connsiteX6" fmla="*/ 481252 w 1535911"/>
              <a:gd name="connsiteY6" fmla="*/ 340476 h 340476"/>
              <a:gd name="connsiteX7" fmla="*/ 0 w 1535911"/>
              <a:gd name="connsiteY7" fmla="*/ 340476 h 340476"/>
              <a:gd name="connsiteX8" fmla="*/ 0 w 1535911"/>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5911" h="340476" fill="none" extrusionOk="0">
                <a:moveTo>
                  <a:pt x="0" y="0"/>
                </a:moveTo>
                <a:cubicBezTo>
                  <a:pt x="228375" y="-14603"/>
                  <a:pt x="403546" y="18511"/>
                  <a:pt x="542689" y="0"/>
                </a:cubicBezTo>
                <a:cubicBezTo>
                  <a:pt x="681832" y="-18511"/>
                  <a:pt x="852156" y="36822"/>
                  <a:pt x="1054659" y="0"/>
                </a:cubicBezTo>
                <a:cubicBezTo>
                  <a:pt x="1257162" y="-36822"/>
                  <a:pt x="1428448" y="27119"/>
                  <a:pt x="1535911" y="0"/>
                </a:cubicBezTo>
                <a:cubicBezTo>
                  <a:pt x="1553719" y="116654"/>
                  <a:pt x="1504246" y="199595"/>
                  <a:pt x="1535911" y="340476"/>
                </a:cubicBezTo>
                <a:cubicBezTo>
                  <a:pt x="1289561" y="341581"/>
                  <a:pt x="1128071" y="300148"/>
                  <a:pt x="1023941" y="340476"/>
                </a:cubicBezTo>
                <a:cubicBezTo>
                  <a:pt x="919811" y="380804"/>
                  <a:pt x="617652" y="309891"/>
                  <a:pt x="481252" y="340476"/>
                </a:cubicBezTo>
                <a:cubicBezTo>
                  <a:pt x="344852" y="371061"/>
                  <a:pt x="219154" y="334109"/>
                  <a:pt x="0" y="340476"/>
                </a:cubicBezTo>
                <a:cubicBezTo>
                  <a:pt x="-33851" y="174079"/>
                  <a:pt x="6167" y="163624"/>
                  <a:pt x="0" y="0"/>
                </a:cubicBezTo>
                <a:close/>
              </a:path>
              <a:path w="1535911" h="340476" stroke="0" extrusionOk="0">
                <a:moveTo>
                  <a:pt x="0" y="0"/>
                </a:moveTo>
                <a:cubicBezTo>
                  <a:pt x="252125" y="-60067"/>
                  <a:pt x="363995" y="35562"/>
                  <a:pt x="542689" y="0"/>
                </a:cubicBezTo>
                <a:cubicBezTo>
                  <a:pt x="721383" y="-35562"/>
                  <a:pt x="877468" y="45142"/>
                  <a:pt x="1023941" y="0"/>
                </a:cubicBezTo>
                <a:cubicBezTo>
                  <a:pt x="1170414" y="-45142"/>
                  <a:pt x="1341815" y="14748"/>
                  <a:pt x="1535911" y="0"/>
                </a:cubicBezTo>
                <a:cubicBezTo>
                  <a:pt x="1540771" y="167367"/>
                  <a:pt x="1496246" y="226842"/>
                  <a:pt x="1535911" y="340476"/>
                </a:cubicBezTo>
                <a:cubicBezTo>
                  <a:pt x="1342010" y="390791"/>
                  <a:pt x="1267640" y="333236"/>
                  <a:pt x="1054659" y="340476"/>
                </a:cubicBezTo>
                <a:cubicBezTo>
                  <a:pt x="841678" y="347716"/>
                  <a:pt x="769852" y="283938"/>
                  <a:pt x="511970" y="340476"/>
                </a:cubicBezTo>
                <a:cubicBezTo>
                  <a:pt x="254088" y="397014"/>
                  <a:pt x="137959" y="306305"/>
                  <a:pt x="0" y="340476"/>
                </a:cubicBezTo>
                <a:cubicBezTo>
                  <a:pt x="-8088" y="230540"/>
                  <a:pt x="30617" y="96186"/>
                  <a:pt x="0" y="0"/>
                </a:cubicBezTo>
                <a:close/>
              </a:path>
            </a:pathLst>
          </a:custGeom>
          <a:solidFill>
            <a:schemeClr val="accent2">
              <a:lumMod val="60000"/>
              <a:lumOff val="40000"/>
              <a:alpha val="50000"/>
            </a:schemeClr>
          </a:solidFill>
          <a:ln>
            <a:solidFill>
              <a:schemeClr val="accent2">
                <a:lumMod val="75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Physical Twin</a:t>
            </a:r>
            <a:endParaRPr lang="en-GB" dirty="0">
              <a:solidFill>
                <a:schemeClr val="tx1"/>
              </a:solidFill>
            </a:endParaRPr>
          </a:p>
        </p:txBody>
      </p:sp>
      <p:sp>
        <p:nvSpPr>
          <p:cNvPr id="26" name="Rectangle 35">
            <a:extLst>
              <a:ext uri="{FF2B5EF4-FFF2-40B4-BE49-F238E27FC236}">
                <a16:creationId xmlns:a16="http://schemas.microsoft.com/office/drawing/2014/main" id="{FA3BA232-9F1D-49C4-9A8E-CEF6CC3A79F0}"/>
              </a:ext>
            </a:extLst>
          </p:cNvPr>
          <p:cNvSpPr/>
          <p:nvPr/>
        </p:nvSpPr>
        <p:spPr>
          <a:xfrm>
            <a:off x="1662133" y="1665516"/>
            <a:ext cx="1167211" cy="340476"/>
          </a:xfrm>
          <a:custGeom>
            <a:avLst/>
            <a:gdLst>
              <a:gd name="connsiteX0" fmla="*/ 0 w 1167211"/>
              <a:gd name="connsiteY0" fmla="*/ 0 h 340476"/>
              <a:gd name="connsiteX1" fmla="*/ 571933 w 1167211"/>
              <a:gd name="connsiteY1" fmla="*/ 0 h 340476"/>
              <a:gd name="connsiteX2" fmla="*/ 1167211 w 1167211"/>
              <a:gd name="connsiteY2" fmla="*/ 0 h 340476"/>
              <a:gd name="connsiteX3" fmla="*/ 1167211 w 1167211"/>
              <a:gd name="connsiteY3" fmla="*/ 340476 h 340476"/>
              <a:gd name="connsiteX4" fmla="*/ 606950 w 1167211"/>
              <a:gd name="connsiteY4" fmla="*/ 340476 h 340476"/>
              <a:gd name="connsiteX5" fmla="*/ 0 w 1167211"/>
              <a:gd name="connsiteY5" fmla="*/ 340476 h 340476"/>
              <a:gd name="connsiteX6" fmla="*/ 0 w 1167211"/>
              <a:gd name="connsiteY6"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7211" h="340476" fill="none" extrusionOk="0">
                <a:moveTo>
                  <a:pt x="0" y="0"/>
                </a:moveTo>
                <a:cubicBezTo>
                  <a:pt x="151100" y="-43816"/>
                  <a:pt x="376425" y="53712"/>
                  <a:pt x="571933" y="0"/>
                </a:cubicBezTo>
                <a:cubicBezTo>
                  <a:pt x="767441" y="-53712"/>
                  <a:pt x="1029031" y="47519"/>
                  <a:pt x="1167211" y="0"/>
                </a:cubicBezTo>
                <a:cubicBezTo>
                  <a:pt x="1181182" y="73662"/>
                  <a:pt x="1136563" y="190031"/>
                  <a:pt x="1167211" y="340476"/>
                </a:cubicBezTo>
                <a:cubicBezTo>
                  <a:pt x="980223" y="342325"/>
                  <a:pt x="849880" y="294743"/>
                  <a:pt x="606950" y="340476"/>
                </a:cubicBezTo>
                <a:cubicBezTo>
                  <a:pt x="364020" y="386209"/>
                  <a:pt x="227864" y="300691"/>
                  <a:pt x="0" y="340476"/>
                </a:cubicBezTo>
                <a:cubicBezTo>
                  <a:pt x="-19138" y="232006"/>
                  <a:pt x="2735" y="77415"/>
                  <a:pt x="0" y="0"/>
                </a:cubicBezTo>
                <a:close/>
              </a:path>
              <a:path w="1167211" h="340476" stroke="0" extrusionOk="0">
                <a:moveTo>
                  <a:pt x="0" y="0"/>
                </a:moveTo>
                <a:cubicBezTo>
                  <a:pt x="189291" y="-56416"/>
                  <a:pt x="326446" y="22699"/>
                  <a:pt x="606950" y="0"/>
                </a:cubicBezTo>
                <a:cubicBezTo>
                  <a:pt x="887454" y="-22699"/>
                  <a:pt x="974993" y="49626"/>
                  <a:pt x="1167211" y="0"/>
                </a:cubicBezTo>
                <a:cubicBezTo>
                  <a:pt x="1207639" y="78382"/>
                  <a:pt x="1138651" y="173220"/>
                  <a:pt x="1167211" y="340476"/>
                </a:cubicBezTo>
                <a:cubicBezTo>
                  <a:pt x="926041" y="367830"/>
                  <a:pt x="857555" y="333368"/>
                  <a:pt x="618622" y="340476"/>
                </a:cubicBezTo>
                <a:cubicBezTo>
                  <a:pt x="379689" y="347584"/>
                  <a:pt x="291200" y="277999"/>
                  <a:pt x="0" y="340476"/>
                </a:cubicBezTo>
                <a:cubicBezTo>
                  <a:pt x="-37650" y="256882"/>
                  <a:pt x="27210" y="165187"/>
                  <a:pt x="0" y="0"/>
                </a:cubicBezTo>
                <a:close/>
              </a:path>
            </a:pathLst>
          </a:custGeom>
          <a:solidFill>
            <a:srgbClr val="92D050">
              <a:alpha val="50000"/>
            </a:srgbClr>
          </a:solidFill>
          <a:ln>
            <a:solidFill>
              <a:srgbClr val="008000"/>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Data</a:t>
            </a:r>
            <a:endParaRPr lang="en-GB" dirty="0">
              <a:solidFill>
                <a:schemeClr val="tx1"/>
              </a:solidFill>
            </a:endParaRPr>
          </a:p>
        </p:txBody>
      </p:sp>
      <p:sp>
        <p:nvSpPr>
          <p:cNvPr id="27" name="Arrow: Down 10">
            <a:extLst>
              <a:ext uri="{FF2B5EF4-FFF2-40B4-BE49-F238E27FC236}">
                <a16:creationId xmlns:a16="http://schemas.microsoft.com/office/drawing/2014/main" id="{0BEE5C2B-1069-4BBE-B594-DA55D71DD907}"/>
              </a:ext>
            </a:extLst>
          </p:cNvPr>
          <p:cNvSpPr/>
          <p:nvPr/>
        </p:nvSpPr>
        <p:spPr>
          <a:xfrm rot="15179277">
            <a:off x="1963963" y="4129401"/>
            <a:ext cx="288952" cy="5691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2400" dirty="0"/>
          </a:p>
        </p:txBody>
      </p:sp>
      <p:sp>
        <p:nvSpPr>
          <p:cNvPr id="28" name="Rectangle 21">
            <a:extLst>
              <a:ext uri="{FF2B5EF4-FFF2-40B4-BE49-F238E27FC236}">
                <a16:creationId xmlns:a16="http://schemas.microsoft.com/office/drawing/2014/main" id="{4CB72AF3-5E51-4D0D-8060-ABC9B9856A9B}"/>
              </a:ext>
            </a:extLst>
          </p:cNvPr>
          <p:cNvSpPr/>
          <p:nvPr/>
        </p:nvSpPr>
        <p:spPr>
          <a:xfrm>
            <a:off x="274799" y="4413951"/>
            <a:ext cx="1452336" cy="340476"/>
          </a:xfrm>
          <a:custGeom>
            <a:avLst/>
            <a:gdLst>
              <a:gd name="connsiteX0" fmla="*/ 0 w 1452336"/>
              <a:gd name="connsiteY0" fmla="*/ 0 h 340476"/>
              <a:gd name="connsiteX1" fmla="*/ 513159 w 1452336"/>
              <a:gd name="connsiteY1" fmla="*/ 0 h 340476"/>
              <a:gd name="connsiteX2" fmla="*/ 997271 w 1452336"/>
              <a:gd name="connsiteY2" fmla="*/ 0 h 340476"/>
              <a:gd name="connsiteX3" fmla="*/ 1452336 w 1452336"/>
              <a:gd name="connsiteY3" fmla="*/ 0 h 340476"/>
              <a:gd name="connsiteX4" fmla="*/ 1452336 w 1452336"/>
              <a:gd name="connsiteY4" fmla="*/ 340476 h 340476"/>
              <a:gd name="connsiteX5" fmla="*/ 968224 w 1452336"/>
              <a:gd name="connsiteY5" fmla="*/ 340476 h 340476"/>
              <a:gd name="connsiteX6" fmla="*/ 455065 w 1452336"/>
              <a:gd name="connsiteY6" fmla="*/ 340476 h 340476"/>
              <a:gd name="connsiteX7" fmla="*/ 0 w 1452336"/>
              <a:gd name="connsiteY7" fmla="*/ 340476 h 340476"/>
              <a:gd name="connsiteX8" fmla="*/ 0 w 1452336"/>
              <a:gd name="connsiteY8" fmla="*/ 0 h 3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336" h="340476" fill="none" extrusionOk="0">
                <a:moveTo>
                  <a:pt x="0" y="0"/>
                </a:moveTo>
                <a:cubicBezTo>
                  <a:pt x="186402" y="-9503"/>
                  <a:pt x="258299" y="52678"/>
                  <a:pt x="513159" y="0"/>
                </a:cubicBezTo>
                <a:cubicBezTo>
                  <a:pt x="768019" y="-52678"/>
                  <a:pt x="786057" y="25185"/>
                  <a:pt x="997271" y="0"/>
                </a:cubicBezTo>
                <a:cubicBezTo>
                  <a:pt x="1208485" y="-25185"/>
                  <a:pt x="1333477" y="20982"/>
                  <a:pt x="1452336" y="0"/>
                </a:cubicBezTo>
                <a:cubicBezTo>
                  <a:pt x="1470144" y="116654"/>
                  <a:pt x="1420671" y="199595"/>
                  <a:pt x="1452336" y="340476"/>
                </a:cubicBezTo>
                <a:cubicBezTo>
                  <a:pt x="1252118" y="341775"/>
                  <a:pt x="1118764" y="294266"/>
                  <a:pt x="968224" y="340476"/>
                </a:cubicBezTo>
                <a:cubicBezTo>
                  <a:pt x="817684" y="386686"/>
                  <a:pt x="694146" y="285281"/>
                  <a:pt x="455065" y="340476"/>
                </a:cubicBezTo>
                <a:cubicBezTo>
                  <a:pt x="215984" y="395671"/>
                  <a:pt x="189060" y="317345"/>
                  <a:pt x="0" y="340476"/>
                </a:cubicBezTo>
                <a:cubicBezTo>
                  <a:pt x="-33851" y="174079"/>
                  <a:pt x="6167" y="163624"/>
                  <a:pt x="0" y="0"/>
                </a:cubicBezTo>
                <a:close/>
              </a:path>
              <a:path w="1452336" h="340476" stroke="0" extrusionOk="0">
                <a:moveTo>
                  <a:pt x="0" y="0"/>
                </a:moveTo>
                <a:cubicBezTo>
                  <a:pt x="102666" y="-43"/>
                  <a:pt x="376975" y="5367"/>
                  <a:pt x="513159" y="0"/>
                </a:cubicBezTo>
                <a:cubicBezTo>
                  <a:pt x="649343" y="-5367"/>
                  <a:pt x="823813" y="48928"/>
                  <a:pt x="968224" y="0"/>
                </a:cubicBezTo>
                <a:cubicBezTo>
                  <a:pt x="1112636" y="-48928"/>
                  <a:pt x="1321698" y="8088"/>
                  <a:pt x="1452336" y="0"/>
                </a:cubicBezTo>
                <a:cubicBezTo>
                  <a:pt x="1457196" y="167367"/>
                  <a:pt x="1412671" y="226842"/>
                  <a:pt x="1452336" y="340476"/>
                </a:cubicBezTo>
                <a:cubicBezTo>
                  <a:pt x="1308862" y="352089"/>
                  <a:pt x="1134998" y="325817"/>
                  <a:pt x="997271" y="340476"/>
                </a:cubicBezTo>
                <a:cubicBezTo>
                  <a:pt x="859545" y="355135"/>
                  <a:pt x="656887" y="316302"/>
                  <a:pt x="484112" y="340476"/>
                </a:cubicBezTo>
                <a:cubicBezTo>
                  <a:pt x="311337" y="364650"/>
                  <a:pt x="202005" y="283204"/>
                  <a:pt x="0" y="340476"/>
                </a:cubicBezTo>
                <a:cubicBezTo>
                  <a:pt x="-8088" y="230540"/>
                  <a:pt x="30617" y="96186"/>
                  <a:pt x="0" y="0"/>
                </a:cubicBezTo>
                <a:close/>
              </a:path>
            </a:pathLst>
          </a:custGeom>
          <a:solidFill>
            <a:schemeClr val="accent3">
              <a:alpha val="50000"/>
            </a:schemeClr>
          </a:solidFill>
          <a:ln>
            <a:solidFill>
              <a:schemeClr val="accent3">
                <a:lumMod val="50000"/>
              </a:schemeClr>
            </a:solidFill>
            <a:extLst>
              <a:ext uri="{C807C97D-BFC1-408E-A445-0C87EB9F89A2}">
                <ask:lineSketchStyleProps xmlns:ask="http://schemas.microsoft.com/office/drawing/2018/sketchyshapes" sd="3182216268">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sz="1600" dirty="0">
                <a:solidFill>
                  <a:schemeClr val="tx1"/>
                </a:solidFill>
              </a:rPr>
              <a:t>Connections</a:t>
            </a:r>
            <a:endParaRPr lang="en-GB" dirty="0">
              <a:solidFill>
                <a:schemeClr val="tx1"/>
              </a:solidFill>
            </a:endParaRPr>
          </a:p>
        </p:txBody>
      </p:sp>
      <p:sp>
        <p:nvSpPr>
          <p:cNvPr id="29" name="Rectangle 66">
            <a:extLst>
              <a:ext uri="{FF2B5EF4-FFF2-40B4-BE49-F238E27FC236}">
                <a16:creationId xmlns:a16="http://schemas.microsoft.com/office/drawing/2014/main" id="{A5C1197D-F859-40F5-A45A-323C117FDDE3}"/>
              </a:ext>
            </a:extLst>
          </p:cNvPr>
          <p:cNvSpPr/>
          <p:nvPr/>
        </p:nvSpPr>
        <p:spPr>
          <a:xfrm>
            <a:off x="1779830" y="2086522"/>
            <a:ext cx="1167211" cy="1280271"/>
          </a:xfrm>
          <a:prstGeom prst="rect">
            <a:avLst/>
          </a:prstGeom>
          <a:solidFill>
            <a:srgbClr val="92D050">
              <a:alpha val="36000"/>
            </a:srgbClr>
          </a:solidFill>
          <a:ln w="19050">
            <a:solidFill>
              <a:srgbClr val="92D050"/>
            </a:solidFill>
          </a:ln>
        </p:spPr>
        <p:style>
          <a:lnRef idx="0">
            <a:scrgbClr r="0" g="0" b="0"/>
          </a:lnRef>
          <a:fillRef idx="0">
            <a:scrgbClr r="0" g="0" b="0"/>
          </a:fillRef>
          <a:effectRef idx="0">
            <a:scrgbClr r="0" g="0" b="0"/>
          </a:effectRef>
          <a:fontRef idx="minor">
            <a:schemeClr val="lt1"/>
          </a:fontRef>
        </p:style>
        <p:txBody>
          <a:bodyPr rtlCol="0" anchor="b" anchorCtr="0"/>
          <a:lstStyle/>
          <a:p>
            <a:pPr algn="ctr"/>
            <a:endParaRPr lang="en-GB" sz="2400" b="1" dirty="0">
              <a:solidFill>
                <a:schemeClr val="tx1">
                  <a:lumMod val="95000"/>
                  <a:lumOff val="5000"/>
                </a:schemeClr>
              </a:solidFill>
            </a:endParaRPr>
          </a:p>
        </p:txBody>
      </p:sp>
      <p:sp>
        <p:nvSpPr>
          <p:cNvPr id="30" name="Rectangle 67">
            <a:extLst>
              <a:ext uri="{FF2B5EF4-FFF2-40B4-BE49-F238E27FC236}">
                <a16:creationId xmlns:a16="http://schemas.microsoft.com/office/drawing/2014/main" id="{62CE3E2F-8268-44C7-BF0D-CE2A42F4B3A9}"/>
              </a:ext>
            </a:extLst>
          </p:cNvPr>
          <p:cNvSpPr/>
          <p:nvPr/>
        </p:nvSpPr>
        <p:spPr>
          <a:xfrm>
            <a:off x="745355" y="2298328"/>
            <a:ext cx="968229" cy="747314"/>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31" name="Rectangle 68">
            <a:extLst>
              <a:ext uri="{FF2B5EF4-FFF2-40B4-BE49-F238E27FC236}">
                <a16:creationId xmlns:a16="http://schemas.microsoft.com/office/drawing/2014/main" id="{52091CF4-A75C-4A12-9E8C-DD9B0FDCAE57}"/>
              </a:ext>
            </a:extLst>
          </p:cNvPr>
          <p:cNvSpPr/>
          <p:nvPr/>
        </p:nvSpPr>
        <p:spPr>
          <a:xfrm>
            <a:off x="2962253" y="1930678"/>
            <a:ext cx="6214487" cy="1455738"/>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400" dirty="0">
              <a:solidFill>
                <a:schemeClr val="tx1">
                  <a:lumMod val="95000"/>
                  <a:lumOff val="5000"/>
                </a:schemeClr>
              </a:solidFill>
            </a:endParaRPr>
          </a:p>
        </p:txBody>
      </p:sp>
      <p:sp>
        <p:nvSpPr>
          <p:cNvPr id="32" name="Rectangle 69">
            <a:extLst>
              <a:ext uri="{FF2B5EF4-FFF2-40B4-BE49-F238E27FC236}">
                <a16:creationId xmlns:a16="http://schemas.microsoft.com/office/drawing/2014/main" id="{3CC11C01-1060-4282-A488-595DA6D3B53D}"/>
              </a:ext>
            </a:extLst>
          </p:cNvPr>
          <p:cNvSpPr/>
          <p:nvPr/>
        </p:nvSpPr>
        <p:spPr>
          <a:xfrm>
            <a:off x="3020524" y="3399554"/>
            <a:ext cx="6172140" cy="2028794"/>
          </a:xfrm>
          <a:prstGeom prst="rect">
            <a:avLst/>
          </a:prstGeom>
          <a:solidFill>
            <a:srgbClr val="FFFF00">
              <a:alpha val="16000"/>
            </a:srgbClr>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t" anchorCtr="0"/>
          <a:lstStyle/>
          <a:p>
            <a:pPr algn="ctr"/>
            <a:endParaRPr lang="en-GB" sz="2400" b="1" dirty="0">
              <a:solidFill>
                <a:schemeClr val="tx1">
                  <a:lumMod val="95000"/>
                  <a:lumOff val="5000"/>
                </a:schemeClr>
              </a:solidFill>
            </a:endParaRPr>
          </a:p>
        </p:txBody>
      </p:sp>
      <p:sp>
        <p:nvSpPr>
          <p:cNvPr id="33" name="CuadroTexto 7">
            <a:extLst>
              <a:ext uri="{FF2B5EF4-FFF2-40B4-BE49-F238E27FC236}">
                <a16:creationId xmlns:a16="http://schemas.microsoft.com/office/drawing/2014/main" id="{227432E4-6659-4A79-8212-8AB74BDEAB76}"/>
              </a:ext>
            </a:extLst>
          </p:cNvPr>
          <p:cNvSpPr txBox="1"/>
          <p:nvPr/>
        </p:nvSpPr>
        <p:spPr>
          <a:xfrm>
            <a:off x="444671" y="5722683"/>
            <a:ext cx="9065958" cy="523220"/>
          </a:xfrm>
          <a:prstGeom prst="rect">
            <a:avLst/>
          </a:prstGeom>
          <a:noFill/>
        </p:spPr>
        <p:txBody>
          <a:bodyPr wrap="square" rtlCol="0">
            <a:spAutoFit/>
          </a:bodyPr>
          <a:lstStyle/>
          <a:p>
            <a:pPr algn="ctr"/>
            <a:r>
              <a:rPr lang="en-US" sz="1400" dirty="0">
                <a:latin typeface="+mj-lt"/>
              </a:rPr>
              <a:t>Q. Xu, S. Ali, and T. Yue. 2023. Digital Twin-based Anomaly Detection with Curriculum Learning </a:t>
            </a:r>
            <a:br>
              <a:rPr lang="en-US" sz="1400" dirty="0">
                <a:latin typeface="+mj-lt"/>
              </a:rPr>
            </a:br>
            <a:r>
              <a:rPr lang="en-US" sz="1400" dirty="0">
                <a:latin typeface="+mj-lt"/>
              </a:rPr>
              <a:t>in Cyber-physical Systems. ACM Trans. </a:t>
            </a:r>
            <a:r>
              <a:rPr lang="en-US" sz="1400" dirty="0" err="1">
                <a:latin typeface="+mj-lt"/>
              </a:rPr>
              <a:t>Softw</a:t>
            </a:r>
            <a:r>
              <a:rPr lang="en-US" sz="1400" dirty="0">
                <a:latin typeface="+mj-lt"/>
              </a:rPr>
              <a:t>. Eng. </a:t>
            </a:r>
            <a:r>
              <a:rPr lang="en-US" sz="1400" dirty="0" err="1">
                <a:latin typeface="+mj-lt"/>
              </a:rPr>
              <a:t>Methodol</a:t>
            </a:r>
            <a:r>
              <a:rPr lang="en-US" sz="1400" dirty="0">
                <a:latin typeface="+mj-lt"/>
              </a:rPr>
              <a:t>. 32, 5, Article 113 (September 2023), 32 pages.</a:t>
            </a:r>
            <a:endParaRPr lang="en-US" sz="1200" dirty="0">
              <a:latin typeface="+mj-lt"/>
            </a:endParaRPr>
          </a:p>
        </p:txBody>
      </p:sp>
    </p:spTree>
    <p:extLst>
      <p:ext uri="{BB962C8B-B14F-4D97-AF65-F5344CB8AC3E}">
        <p14:creationId xmlns:p14="http://schemas.microsoft.com/office/powerpoint/2010/main" val="935494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Fields</a:t>
            </a:r>
            <a:r>
              <a:rPr lang="es-ES" altLang="es-ES" dirty="0"/>
              <a:t> </a:t>
            </a:r>
            <a:r>
              <a:rPr lang="es-ES" altLang="es-ES" dirty="0" err="1"/>
              <a:t>of</a:t>
            </a:r>
            <a:r>
              <a:rPr lang="es-ES" altLang="es-ES" dirty="0"/>
              <a:t> </a:t>
            </a:r>
            <a:r>
              <a:rPr lang="es-ES" altLang="es-ES" dirty="0" err="1"/>
              <a:t>application</a:t>
            </a:r>
            <a:endParaRPr lang="es-ES" altLang="es-ES" dirty="0"/>
          </a:p>
        </p:txBody>
      </p:sp>
      <p:sp>
        <p:nvSpPr>
          <p:cNvPr id="21507" name="Rectangle 3"/>
          <p:cNvSpPr>
            <a:spLocks noGrp="1" noChangeArrowheads="1"/>
          </p:cNvSpPr>
          <p:nvPr>
            <p:ph type="body" idx="1"/>
          </p:nvPr>
        </p:nvSpPr>
        <p:spPr>
          <a:xfrm>
            <a:off x="665998" y="1494000"/>
            <a:ext cx="10141299" cy="5283318"/>
          </a:xfrm>
        </p:spPr>
        <p:txBody>
          <a:bodyPr>
            <a:noAutofit/>
          </a:bodyPr>
          <a:lstStyle/>
          <a:p>
            <a:pPr>
              <a:spcBef>
                <a:spcPts val="600"/>
              </a:spcBef>
            </a:pPr>
            <a:r>
              <a:rPr lang="en-US" sz="2200" dirty="0"/>
              <a:t>Digital Twins can be used in virtually any field:</a:t>
            </a:r>
          </a:p>
          <a:p>
            <a:pPr lvl="1">
              <a:spcBef>
                <a:spcPts val="600"/>
              </a:spcBef>
            </a:pPr>
            <a:r>
              <a:rPr lang="en-US" sz="2000" dirty="0"/>
              <a:t>Manufacturing: Monitor machinery for predictive maintenance.</a:t>
            </a:r>
          </a:p>
          <a:p>
            <a:pPr lvl="1">
              <a:spcBef>
                <a:spcPts val="600"/>
              </a:spcBef>
            </a:pPr>
            <a:r>
              <a:rPr lang="en-US" sz="2000" dirty="0"/>
              <a:t>Smart cities: Model traffic flow, infrastructures, or energy use.</a:t>
            </a:r>
          </a:p>
          <a:p>
            <a:pPr lvl="1">
              <a:spcBef>
                <a:spcPts val="600"/>
              </a:spcBef>
            </a:pPr>
            <a:r>
              <a:rPr lang="en-US" sz="2000" dirty="0"/>
              <a:t>Healthcare: Simulate patient health scenarios.</a:t>
            </a:r>
          </a:p>
          <a:p>
            <a:pPr lvl="1">
              <a:spcBef>
                <a:spcPts val="600"/>
              </a:spcBef>
            </a:pPr>
            <a:r>
              <a:rPr lang="en-US" sz="2000" dirty="0"/>
              <a:t>Aerospace &amp; automotive: Test performance or design changes.</a:t>
            </a:r>
          </a:p>
          <a:p>
            <a:pPr>
              <a:spcBef>
                <a:spcPts val="600"/>
              </a:spcBef>
            </a:pPr>
            <a:endParaRPr lang="en-US" sz="2200" dirty="0"/>
          </a:p>
          <a:p>
            <a:pPr>
              <a:spcBef>
                <a:spcPts val="600"/>
              </a:spcBef>
            </a:pPr>
            <a:endParaRPr lang="en-U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27</a:t>
            </a:fld>
            <a:endParaRPr lang="en-GB" altLang="es-ES" sz="1000" dirty="0">
              <a:solidFill>
                <a:schemeClr val="bg1"/>
              </a:solidFill>
              <a:latin typeface="Arial Narrow" panose="020B0606020202030204" pitchFamily="34" charset="0"/>
            </a:endParaRPr>
          </a:p>
        </p:txBody>
      </p:sp>
      <p:graphicFrame>
        <p:nvGraphicFramePr>
          <p:cNvPr id="2" name="Tabla 2">
            <a:extLst>
              <a:ext uri="{FF2B5EF4-FFF2-40B4-BE49-F238E27FC236}">
                <a16:creationId xmlns:a16="http://schemas.microsoft.com/office/drawing/2014/main" id="{32666ACC-D345-4561-A2CF-670D04F96DDC}"/>
              </a:ext>
            </a:extLst>
          </p:cNvPr>
          <p:cNvGraphicFramePr>
            <a:graphicFrameLocks noGrp="1"/>
          </p:cNvGraphicFramePr>
          <p:nvPr>
            <p:extLst>
              <p:ext uri="{D42A27DB-BD31-4B8C-83A1-F6EECF244321}">
                <p14:modId xmlns:p14="http://schemas.microsoft.com/office/powerpoint/2010/main" val="42268524"/>
              </p:ext>
            </p:extLst>
          </p:nvPr>
        </p:nvGraphicFramePr>
        <p:xfrm>
          <a:off x="1234969" y="3521979"/>
          <a:ext cx="5404547" cy="3085840"/>
        </p:xfrm>
        <a:graphic>
          <a:graphicData uri="http://schemas.openxmlformats.org/drawingml/2006/table">
            <a:tbl>
              <a:tblPr bandRow="1">
                <a:tableStyleId>{5C22544A-7EE6-4342-B048-85BDC9FD1C3A}</a:tableStyleId>
              </a:tblPr>
              <a:tblGrid>
                <a:gridCol w="3431877">
                  <a:extLst>
                    <a:ext uri="{9D8B030D-6E8A-4147-A177-3AD203B41FA5}">
                      <a16:colId xmlns:a16="http://schemas.microsoft.com/office/drawing/2014/main" val="1813471017"/>
                    </a:ext>
                  </a:extLst>
                </a:gridCol>
                <a:gridCol w="1005968">
                  <a:extLst>
                    <a:ext uri="{9D8B030D-6E8A-4147-A177-3AD203B41FA5}">
                      <a16:colId xmlns:a16="http://schemas.microsoft.com/office/drawing/2014/main" val="3873649342"/>
                    </a:ext>
                  </a:extLst>
                </a:gridCol>
                <a:gridCol w="966702">
                  <a:extLst>
                    <a:ext uri="{9D8B030D-6E8A-4147-A177-3AD203B41FA5}">
                      <a16:colId xmlns:a16="http://schemas.microsoft.com/office/drawing/2014/main" val="3399654496"/>
                    </a:ext>
                  </a:extLst>
                </a:gridCol>
              </a:tblGrid>
              <a:tr h="242621">
                <a:tc>
                  <a:txBody>
                    <a:bodyPr/>
                    <a:lstStyle/>
                    <a:p>
                      <a:r>
                        <a:rPr lang="es-ES" sz="1600" b="0" dirty="0" err="1">
                          <a:solidFill>
                            <a:schemeClr val="tx1"/>
                          </a:solidFill>
                        </a:rPr>
                        <a:t>Manufacturing</a:t>
                      </a:r>
                      <a:endParaRPr lang="es-ES" sz="1600" b="0" dirty="0">
                        <a:solidFill>
                          <a:schemeClr val="tx1"/>
                        </a:solidFill>
                      </a:endParaRPr>
                    </a:p>
                  </a:txBody>
                  <a:tcPr/>
                </a:tc>
                <a:tc>
                  <a:txBody>
                    <a:bodyPr/>
                    <a:lstStyle/>
                    <a:p>
                      <a:pPr algn="ctr"/>
                      <a:r>
                        <a:rPr lang="es-ES" sz="1600" b="0" dirty="0">
                          <a:solidFill>
                            <a:schemeClr val="tx1"/>
                          </a:solidFill>
                        </a:rPr>
                        <a:t>252</a:t>
                      </a:r>
                    </a:p>
                  </a:txBody>
                  <a:tcPr/>
                </a:tc>
                <a:tc>
                  <a:txBody>
                    <a:bodyPr/>
                    <a:lstStyle/>
                    <a:p>
                      <a:pPr algn="ctr"/>
                      <a:r>
                        <a:rPr lang="es-ES" sz="1600" b="0" dirty="0">
                          <a:solidFill>
                            <a:schemeClr val="tx1"/>
                          </a:solidFill>
                        </a:rPr>
                        <a:t>70,79%</a:t>
                      </a:r>
                    </a:p>
                  </a:txBody>
                  <a:tcPr/>
                </a:tc>
                <a:extLst>
                  <a:ext uri="{0D108BD9-81ED-4DB2-BD59-A6C34878D82A}">
                    <a16:rowId xmlns:a16="http://schemas.microsoft.com/office/drawing/2014/main" val="2828325751"/>
                  </a:ext>
                </a:extLst>
              </a:tr>
              <a:tr h="343820">
                <a:tc>
                  <a:txBody>
                    <a:bodyPr/>
                    <a:lstStyle/>
                    <a:p>
                      <a:r>
                        <a:rPr lang="es-ES" sz="1600" b="0" dirty="0" err="1">
                          <a:solidFill>
                            <a:schemeClr val="tx1"/>
                          </a:solidFill>
                        </a:rPr>
                        <a:t>Information</a:t>
                      </a:r>
                      <a:r>
                        <a:rPr lang="es-ES" sz="1600" b="0" dirty="0">
                          <a:solidFill>
                            <a:schemeClr val="tx1"/>
                          </a:solidFill>
                        </a:rPr>
                        <a:t> and </a:t>
                      </a:r>
                      <a:r>
                        <a:rPr lang="es-ES" sz="1600" b="0" dirty="0" err="1">
                          <a:solidFill>
                            <a:schemeClr val="tx1"/>
                          </a:solidFill>
                        </a:rPr>
                        <a:t>Communication</a:t>
                      </a:r>
                      <a:endParaRPr lang="es-ES" sz="1600" b="0" dirty="0">
                        <a:solidFill>
                          <a:schemeClr val="tx1"/>
                        </a:solidFill>
                      </a:endParaRPr>
                    </a:p>
                  </a:txBody>
                  <a:tcPr/>
                </a:tc>
                <a:tc>
                  <a:txBody>
                    <a:bodyPr/>
                    <a:lstStyle/>
                    <a:p>
                      <a:pPr algn="ctr"/>
                      <a:r>
                        <a:rPr lang="es-ES" sz="1600" b="0" dirty="0">
                          <a:solidFill>
                            <a:schemeClr val="tx1"/>
                          </a:solidFill>
                        </a:rPr>
                        <a:t>47</a:t>
                      </a:r>
                    </a:p>
                  </a:txBody>
                  <a:tcPr/>
                </a:tc>
                <a:tc>
                  <a:txBody>
                    <a:bodyPr/>
                    <a:lstStyle/>
                    <a:p>
                      <a:pPr algn="ctr"/>
                      <a:r>
                        <a:rPr lang="es-ES" sz="1600" b="0" dirty="0">
                          <a:solidFill>
                            <a:schemeClr val="tx1"/>
                          </a:solidFill>
                        </a:rPr>
                        <a:t>13,20%</a:t>
                      </a:r>
                    </a:p>
                  </a:txBody>
                  <a:tcPr/>
                </a:tc>
                <a:extLst>
                  <a:ext uri="{0D108BD9-81ED-4DB2-BD59-A6C34878D82A}">
                    <a16:rowId xmlns:a16="http://schemas.microsoft.com/office/drawing/2014/main" val="3334811818"/>
                  </a:ext>
                </a:extLst>
              </a:tr>
              <a:tr h="343820">
                <a:tc>
                  <a:txBody>
                    <a:bodyPr/>
                    <a:lstStyle/>
                    <a:p>
                      <a:r>
                        <a:rPr lang="es-ES" sz="1600" b="0" dirty="0">
                          <a:solidFill>
                            <a:schemeClr val="tx1"/>
                          </a:solidFill>
                        </a:rPr>
                        <a:t>Energy</a:t>
                      </a:r>
                    </a:p>
                  </a:txBody>
                  <a:tcPr/>
                </a:tc>
                <a:tc>
                  <a:txBody>
                    <a:bodyPr/>
                    <a:lstStyle/>
                    <a:p>
                      <a:pPr algn="ctr"/>
                      <a:r>
                        <a:rPr lang="es-ES" sz="1600" b="0" dirty="0">
                          <a:solidFill>
                            <a:schemeClr val="tx1"/>
                          </a:solidFill>
                        </a:rPr>
                        <a:t>17</a:t>
                      </a:r>
                    </a:p>
                  </a:txBody>
                  <a:tcPr/>
                </a:tc>
                <a:tc>
                  <a:txBody>
                    <a:bodyPr/>
                    <a:lstStyle/>
                    <a:p>
                      <a:pPr algn="ctr"/>
                      <a:r>
                        <a:rPr lang="es-ES" sz="1600" b="0" dirty="0">
                          <a:solidFill>
                            <a:schemeClr val="tx1"/>
                          </a:solidFill>
                        </a:rPr>
                        <a:t>4,77%</a:t>
                      </a:r>
                    </a:p>
                  </a:txBody>
                  <a:tcPr/>
                </a:tc>
                <a:extLst>
                  <a:ext uri="{0D108BD9-81ED-4DB2-BD59-A6C34878D82A}">
                    <a16:rowId xmlns:a16="http://schemas.microsoft.com/office/drawing/2014/main" val="2694105599"/>
                  </a:ext>
                </a:extLst>
              </a:tr>
              <a:tr h="343820">
                <a:tc>
                  <a:txBody>
                    <a:bodyPr/>
                    <a:lstStyle/>
                    <a:p>
                      <a:r>
                        <a:rPr lang="es-ES" sz="1600" b="0" dirty="0" err="1">
                          <a:solidFill>
                            <a:schemeClr val="tx1"/>
                          </a:solidFill>
                        </a:rPr>
                        <a:t>Construction</a:t>
                      </a:r>
                      <a:endParaRPr lang="es-ES" sz="1600" b="0" dirty="0">
                        <a:solidFill>
                          <a:schemeClr val="tx1"/>
                        </a:solidFill>
                      </a:endParaRPr>
                    </a:p>
                  </a:txBody>
                  <a:tcPr/>
                </a:tc>
                <a:tc>
                  <a:txBody>
                    <a:bodyPr/>
                    <a:lstStyle/>
                    <a:p>
                      <a:pPr algn="ctr"/>
                      <a:r>
                        <a:rPr lang="es-ES" sz="1600" b="0" dirty="0">
                          <a:solidFill>
                            <a:schemeClr val="tx1"/>
                          </a:solidFill>
                        </a:rPr>
                        <a:t>12</a:t>
                      </a:r>
                    </a:p>
                  </a:txBody>
                  <a:tcPr/>
                </a:tc>
                <a:tc>
                  <a:txBody>
                    <a:bodyPr/>
                    <a:lstStyle/>
                    <a:p>
                      <a:pPr algn="ctr"/>
                      <a:r>
                        <a:rPr lang="es-ES" sz="1600" b="0" dirty="0">
                          <a:solidFill>
                            <a:schemeClr val="tx1"/>
                          </a:solidFill>
                        </a:rPr>
                        <a:t>3,37%</a:t>
                      </a:r>
                    </a:p>
                  </a:txBody>
                  <a:tcPr/>
                </a:tc>
                <a:extLst>
                  <a:ext uri="{0D108BD9-81ED-4DB2-BD59-A6C34878D82A}">
                    <a16:rowId xmlns:a16="http://schemas.microsoft.com/office/drawing/2014/main" val="2905309012"/>
                  </a:ext>
                </a:extLst>
              </a:tr>
              <a:tr h="343820">
                <a:tc>
                  <a:txBody>
                    <a:bodyPr/>
                    <a:lstStyle/>
                    <a:p>
                      <a:r>
                        <a:rPr lang="es-ES" sz="1600" b="0" dirty="0" err="1">
                          <a:solidFill>
                            <a:schemeClr val="tx1"/>
                          </a:solidFill>
                        </a:rPr>
                        <a:t>Mining</a:t>
                      </a:r>
                      <a:endParaRPr lang="es-ES" sz="1600" b="0" dirty="0">
                        <a:solidFill>
                          <a:schemeClr val="tx1"/>
                        </a:solidFill>
                      </a:endParaRPr>
                    </a:p>
                  </a:txBody>
                  <a:tcPr/>
                </a:tc>
                <a:tc>
                  <a:txBody>
                    <a:bodyPr/>
                    <a:lstStyle/>
                    <a:p>
                      <a:pPr algn="ctr"/>
                      <a:r>
                        <a:rPr lang="es-ES" sz="1600" b="0" dirty="0">
                          <a:solidFill>
                            <a:schemeClr val="tx1"/>
                          </a:solidFill>
                        </a:rPr>
                        <a:t>9</a:t>
                      </a:r>
                    </a:p>
                  </a:txBody>
                  <a:tcPr/>
                </a:tc>
                <a:tc>
                  <a:txBody>
                    <a:bodyPr/>
                    <a:lstStyle/>
                    <a:p>
                      <a:pPr algn="ctr"/>
                      <a:r>
                        <a:rPr lang="es-ES" sz="1600" b="0" dirty="0">
                          <a:solidFill>
                            <a:schemeClr val="tx1"/>
                          </a:solidFill>
                        </a:rPr>
                        <a:t>2,53%</a:t>
                      </a:r>
                    </a:p>
                  </a:txBody>
                  <a:tcPr/>
                </a:tc>
                <a:extLst>
                  <a:ext uri="{0D108BD9-81ED-4DB2-BD59-A6C34878D82A}">
                    <a16:rowId xmlns:a16="http://schemas.microsoft.com/office/drawing/2014/main" val="3268135686"/>
                  </a:ext>
                </a:extLst>
              </a:tr>
              <a:tr h="343820">
                <a:tc>
                  <a:txBody>
                    <a:bodyPr/>
                    <a:lstStyle/>
                    <a:p>
                      <a:r>
                        <a:rPr lang="es-ES" sz="1600" b="0" dirty="0">
                          <a:solidFill>
                            <a:schemeClr val="tx1"/>
                          </a:solidFill>
                        </a:rPr>
                        <a:t>Sanidad</a:t>
                      </a:r>
                    </a:p>
                  </a:txBody>
                  <a:tcPr/>
                </a:tc>
                <a:tc>
                  <a:txBody>
                    <a:bodyPr/>
                    <a:lstStyle/>
                    <a:p>
                      <a:pPr algn="ctr"/>
                      <a:r>
                        <a:rPr lang="es-ES" sz="1600" b="0" dirty="0">
                          <a:solidFill>
                            <a:schemeClr val="tx1"/>
                          </a:solidFill>
                        </a:rPr>
                        <a:t>8</a:t>
                      </a:r>
                    </a:p>
                  </a:txBody>
                  <a:tcPr/>
                </a:tc>
                <a:tc>
                  <a:txBody>
                    <a:bodyPr/>
                    <a:lstStyle/>
                    <a:p>
                      <a:pPr algn="ctr"/>
                      <a:r>
                        <a:rPr lang="es-ES" sz="1600" b="0" dirty="0">
                          <a:solidFill>
                            <a:schemeClr val="tx1"/>
                          </a:solidFill>
                        </a:rPr>
                        <a:t>2,25%</a:t>
                      </a:r>
                    </a:p>
                  </a:txBody>
                  <a:tcPr/>
                </a:tc>
                <a:extLst>
                  <a:ext uri="{0D108BD9-81ED-4DB2-BD59-A6C34878D82A}">
                    <a16:rowId xmlns:a16="http://schemas.microsoft.com/office/drawing/2014/main" val="2433902835"/>
                  </a:ext>
                </a:extLst>
              </a:tr>
              <a:tr h="343820">
                <a:tc>
                  <a:txBody>
                    <a:bodyPr/>
                    <a:lstStyle/>
                    <a:p>
                      <a:r>
                        <a:rPr lang="es-ES" sz="1600" b="0" dirty="0" err="1">
                          <a:solidFill>
                            <a:schemeClr val="tx1"/>
                          </a:solidFill>
                        </a:rPr>
                        <a:t>Transportation</a:t>
                      </a:r>
                      <a:r>
                        <a:rPr lang="es-ES" sz="1600" b="0" dirty="0">
                          <a:solidFill>
                            <a:schemeClr val="tx1"/>
                          </a:solidFill>
                        </a:rPr>
                        <a:t> and Storage</a:t>
                      </a:r>
                    </a:p>
                  </a:txBody>
                  <a:tcPr/>
                </a:tc>
                <a:tc>
                  <a:txBody>
                    <a:bodyPr/>
                    <a:lstStyle/>
                    <a:p>
                      <a:pPr algn="ctr"/>
                      <a:r>
                        <a:rPr lang="es-ES" sz="1600" b="0" dirty="0">
                          <a:solidFill>
                            <a:schemeClr val="tx1"/>
                          </a:solidFill>
                        </a:rPr>
                        <a:t>6</a:t>
                      </a:r>
                    </a:p>
                  </a:txBody>
                  <a:tcPr/>
                </a:tc>
                <a:tc>
                  <a:txBody>
                    <a:bodyPr/>
                    <a:lstStyle/>
                    <a:p>
                      <a:pPr algn="ctr"/>
                      <a:r>
                        <a:rPr lang="es-ES" sz="1600" b="0" dirty="0">
                          <a:solidFill>
                            <a:schemeClr val="tx1"/>
                          </a:solidFill>
                        </a:rPr>
                        <a:t>1,68%</a:t>
                      </a:r>
                    </a:p>
                  </a:txBody>
                  <a:tcPr/>
                </a:tc>
                <a:extLst>
                  <a:ext uri="{0D108BD9-81ED-4DB2-BD59-A6C34878D82A}">
                    <a16:rowId xmlns:a16="http://schemas.microsoft.com/office/drawing/2014/main" val="3578748053"/>
                  </a:ext>
                </a:extLst>
              </a:tr>
              <a:tr h="343820">
                <a:tc>
                  <a:txBody>
                    <a:bodyPr/>
                    <a:lstStyle/>
                    <a:p>
                      <a:r>
                        <a:rPr lang="es-ES" sz="1600" b="0" dirty="0" err="1">
                          <a:solidFill>
                            <a:schemeClr val="tx1"/>
                          </a:solidFill>
                        </a:rPr>
                        <a:t>Education</a:t>
                      </a:r>
                      <a:endParaRPr lang="es-ES" sz="1600" b="0" dirty="0">
                        <a:solidFill>
                          <a:schemeClr val="tx1"/>
                        </a:solidFill>
                      </a:endParaRPr>
                    </a:p>
                  </a:txBody>
                  <a:tcPr/>
                </a:tc>
                <a:tc>
                  <a:txBody>
                    <a:bodyPr/>
                    <a:lstStyle/>
                    <a:p>
                      <a:pPr algn="ctr"/>
                      <a:r>
                        <a:rPr lang="es-ES" sz="1600" b="0" dirty="0">
                          <a:solidFill>
                            <a:schemeClr val="tx1"/>
                          </a:solidFill>
                        </a:rPr>
                        <a:t>4</a:t>
                      </a:r>
                    </a:p>
                  </a:txBody>
                  <a:tcPr/>
                </a:tc>
                <a:tc>
                  <a:txBody>
                    <a:bodyPr/>
                    <a:lstStyle/>
                    <a:p>
                      <a:pPr algn="ctr"/>
                      <a:r>
                        <a:rPr lang="es-ES" sz="1600" b="0" dirty="0">
                          <a:solidFill>
                            <a:schemeClr val="tx1"/>
                          </a:solidFill>
                        </a:rPr>
                        <a:t>1,12%</a:t>
                      </a:r>
                    </a:p>
                  </a:txBody>
                  <a:tcPr/>
                </a:tc>
                <a:extLst>
                  <a:ext uri="{0D108BD9-81ED-4DB2-BD59-A6C34878D82A}">
                    <a16:rowId xmlns:a16="http://schemas.microsoft.com/office/drawing/2014/main" val="656046278"/>
                  </a:ext>
                </a:extLst>
              </a:tr>
              <a:tr h="343820">
                <a:tc>
                  <a:txBody>
                    <a:bodyPr/>
                    <a:lstStyle/>
                    <a:p>
                      <a:r>
                        <a:rPr lang="es-ES" sz="1600" b="0" dirty="0" err="1">
                          <a:solidFill>
                            <a:schemeClr val="tx1"/>
                          </a:solidFill>
                        </a:rPr>
                        <a:t>Agriculture</a:t>
                      </a:r>
                      <a:endParaRPr lang="es-ES" sz="1600" b="0" dirty="0">
                        <a:solidFill>
                          <a:schemeClr val="tx1"/>
                        </a:solidFill>
                      </a:endParaRPr>
                    </a:p>
                  </a:txBody>
                  <a:tcPr/>
                </a:tc>
                <a:tc>
                  <a:txBody>
                    <a:bodyPr/>
                    <a:lstStyle/>
                    <a:p>
                      <a:pPr algn="ctr"/>
                      <a:r>
                        <a:rPr lang="es-ES" sz="1600" b="0" dirty="0">
                          <a:solidFill>
                            <a:schemeClr val="tx1"/>
                          </a:solidFill>
                        </a:rPr>
                        <a:t>1</a:t>
                      </a:r>
                    </a:p>
                  </a:txBody>
                  <a:tcPr/>
                </a:tc>
                <a:tc>
                  <a:txBody>
                    <a:bodyPr/>
                    <a:lstStyle/>
                    <a:p>
                      <a:pPr algn="ctr"/>
                      <a:r>
                        <a:rPr lang="es-ES" sz="1600" b="0" dirty="0">
                          <a:solidFill>
                            <a:schemeClr val="tx1"/>
                          </a:solidFill>
                        </a:rPr>
                        <a:t>0,28%</a:t>
                      </a:r>
                    </a:p>
                  </a:txBody>
                  <a:tcPr/>
                </a:tc>
                <a:extLst>
                  <a:ext uri="{0D108BD9-81ED-4DB2-BD59-A6C34878D82A}">
                    <a16:rowId xmlns:a16="http://schemas.microsoft.com/office/drawing/2014/main" val="4265911295"/>
                  </a:ext>
                </a:extLst>
              </a:tr>
            </a:tbl>
          </a:graphicData>
        </a:graphic>
      </p:graphicFrame>
      <p:pic>
        <p:nvPicPr>
          <p:cNvPr id="7" name="Imagen 6">
            <a:extLst>
              <a:ext uri="{FF2B5EF4-FFF2-40B4-BE49-F238E27FC236}">
                <a16:creationId xmlns:a16="http://schemas.microsoft.com/office/drawing/2014/main" id="{DD182269-E72B-4396-8B57-0DB210DF179E}"/>
              </a:ext>
            </a:extLst>
          </p:cNvPr>
          <p:cNvPicPr>
            <a:picLocks noChangeAspect="1"/>
          </p:cNvPicPr>
          <p:nvPr/>
        </p:nvPicPr>
        <p:blipFill>
          <a:blip r:embed="rId3"/>
          <a:stretch>
            <a:fillRect/>
          </a:stretch>
        </p:blipFill>
        <p:spPr>
          <a:xfrm>
            <a:off x="6842256" y="4037720"/>
            <a:ext cx="5136657" cy="2362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145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Digital Wind Farm System</a:t>
            </a:r>
          </a:p>
          <a:p>
            <a:pPr>
              <a:spcBef>
                <a:spcPts val="600"/>
              </a:spcBef>
            </a:pPr>
            <a:endParaRPr lang="en-U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28</a:t>
            </a:fld>
            <a:endParaRPr lang="en-GB" altLang="es-ES" sz="1000" dirty="0">
              <a:solidFill>
                <a:schemeClr val="bg1"/>
              </a:solidFill>
              <a:latin typeface="Arial Narrow" panose="020B0606020202030204" pitchFamily="34" charset="0"/>
            </a:endParaRPr>
          </a:p>
        </p:txBody>
      </p:sp>
      <p:sp>
        <p:nvSpPr>
          <p:cNvPr id="9" name="CuadroTexto 8">
            <a:extLst>
              <a:ext uri="{FF2B5EF4-FFF2-40B4-BE49-F238E27FC236}">
                <a16:creationId xmlns:a16="http://schemas.microsoft.com/office/drawing/2014/main" id="{C167EE36-1BBC-4A2A-ACC6-05CA2A56BD8E}"/>
              </a:ext>
            </a:extLst>
          </p:cNvPr>
          <p:cNvSpPr txBox="1"/>
          <p:nvPr/>
        </p:nvSpPr>
        <p:spPr>
          <a:xfrm>
            <a:off x="485877" y="6294854"/>
            <a:ext cx="7951064" cy="307777"/>
          </a:xfrm>
          <a:prstGeom prst="rect">
            <a:avLst/>
          </a:prstGeom>
          <a:noFill/>
          <a:ln>
            <a:noFill/>
          </a:ln>
        </p:spPr>
        <p:txBody>
          <a:bodyPr wrap="square">
            <a:spAutoFit/>
          </a:bodyPr>
          <a:lstStyle/>
          <a:p>
            <a:r>
              <a:rPr lang="en-US" sz="1400" dirty="0"/>
              <a:t>A. M. Lund et al., “Digital wind farm system,” U.S. Patent Application 15/075 231, Nov. 17, 2016</a:t>
            </a:r>
            <a:endParaRPr lang="en-US" dirty="0"/>
          </a:p>
        </p:txBody>
      </p:sp>
      <p:pic>
        <p:nvPicPr>
          <p:cNvPr id="10" name="Imagen 9">
            <a:extLst>
              <a:ext uri="{FF2B5EF4-FFF2-40B4-BE49-F238E27FC236}">
                <a16:creationId xmlns:a16="http://schemas.microsoft.com/office/drawing/2014/main" id="{BFC4D3FA-5CF0-40D9-BE82-8DA81CDB7116}"/>
              </a:ext>
            </a:extLst>
          </p:cNvPr>
          <p:cNvPicPr>
            <a:picLocks noChangeAspect="1"/>
          </p:cNvPicPr>
          <p:nvPr/>
        </p:nvPicPr>
        <p:blipFill>
          <a:blip r:embed="rId3"/>
          <a:stretch>
            <a:fillRect/>
          </a:stretch>
        </p:blipFill>
        <p:spPr>
          <a:xfrm>
            <a:off x="14655" y="1936393"/>
            <a:ext cx="5172981" cy="963874"/>
          </a:xfrm>
          <a:prstGeom prst="rect">
            <a:avLst/>
          </a:prstGeom>
        </p:spPr>
      </p:pic>
      <p:pic>
        <p:nvPicPr>
          <p:cNvPr id="11" name="Imagen 10">
            <a:extLst>
              <a:ext uri="{FF2B5EF4-FFF2-40B4-BE49-F238E27FC236}">
                <a16:creationId xmlns:a16="http://schemas.microsoft.com/office/drawing/2014/main" id="{01B4E765-E109-47FD-879F-037FAF4FA8E6}"/>
              </a:ext>
            </a:extLst>
          </p:cNvPr>
          <p:cNvPicPr>
            <a:picLocks noChangeAspect="1"/>
          </p:cNvPicPr>
          <p:nvPr/>
        </p:nvPicPr>
        <p:blipFill>
          <a:blip r:embed="rId4"/>
          <a:stretch>
            <a:fillRect/>
          </a:stretch>
        </p:blipFill>
        <p:spPr>
          <a:xfrm>
            <a:off x="5100747" y="1971807"/>
            <a:ext cx="4869343" cy="893045"/>
          </a:xfrm>
          <a:prstGeom prst="rect">
            <a:avLst/>
          </a:prstGeom>
        </p:spPr>
      </p:pic>
      <p:pic>
        <p:nvPicPr>
          <p:cNvPr id="12" name="Imagen 11">
            <a:extLst>
              <a:ext uri="{FF2B5EF4-FFF2-40B4-BE49-F238E27FC236}">
                <a16:creationId xmlns:a16="http://schemas.microsoft.com/office/drawing/2014/main" id="{CAEEE334-4767-4A45-88A5-9040477AC993}"/>
              </a:ext>
            </a:extLst>
          </p:cNvPr>
          <p:cNvPicPr>
            <a:picLocks noChangeAspect="1"/>
          </p:cNvPicPr>
          <p:nvPr/>
        </p:nvPicPr>
        <p:blipFill>
          <a:blip r:embed="rId5"/>
          <a:stretch>
            <a:fillRect/>
          </a:stretch>
        </p:blipFill>
        <p:spPr>
          <a:xfrm>
            <a:off x="326685" y="3072830"/>
            <a:ext cx="1082012" cy="2902140"/>
          </a:xfrm>
          <a:prstGeom prst="rect">
            <a:avLst/>
          </a:prstGeom>
        </p:spPr>
      </p:pic>
      <p:pic>
        <p:nvPicPr>
          <p:cNvPr id="13" name="Picture 2" descr="When the wind blows: GE pioneers water batteries for wind turbines">
            <a:extLst>
              <a:ext uri="{FF2B5EF4-FFF2-40B4-BE49-F238E27FC236}">
                <a16:creationId xmlns:a16="http://schemas.microsoft.com/office/drawing/2014/main" id="{0B8AEE6C-FA4B-409B-ABD2-9D2CC6304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2989" y="162318"/>
            <a:ext cx="2967904" cy="166707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1F7EC72A-72E8-46AF-963E-559CCB9928E9}"/>
              </a:ext>
            </a:extLst>
          </p:cNvPr>
          <p:cNvPicPr>
            <a:picLocks noChangeAspect="1"/>
          </p:cNvPicPr>
          <p:nvPr/>
        </p:nvPicPr>
        <p:blipFill>
          <a:blip r:embed="rId7"/>
          <a:stretch>
            <a:fillRect/>
          </a:stretch>
        </p:blipFill>
        <p:spPr>
          <a:xfrm>
            <a:off x="1702870" y="3253690"/>
            <a:ext cx="2603814" cy="2230190"/>
          </a:xfrm>
          <a:prstGeom prst="rect">
            <a:avLst/>
          </a:prstGeom>
        </p:spPr>
      </p:pic>
      <p:pic>
        <p:nvPicPr>
          <p:cNvPr id="15" name="Imagen 14">
            <a:extLst>
              <a:ext uri="{FF2B5EF4-FFF2-40B4-BE49-F238E27FC236}">
                <a16:creationId xmlns:a16="http://schemas.microsoft.com/office/drawing/2014/main" id="{B552942A-2965-4A1B-9981-41E6EC2F127B}"/>
              </a:ext>
            </a:extLst>
          </p:cNvPr>
          <p:cNvPicPr>
            <a:picLocks noChangeAspect="1"/>
          </p:cNvPicPr>
          <p:nvPr/>
        </p:nvPicPr>
        <p:blipFill>
          <a:blip r:embed="rId8"/>
          <a:stretch>
            <a:fillRect/>
          </a:stretch>
        </p:blipFill>
        <p:spPr>
          <a:xfrm>
            <a:off x="4496495" y="2934970"/>
            <a:ext cx="4951200" cy="3048555"/>
          </a:xfrm>
          <a:prstGeom prst="rect">
            <a:avLst/>
          </a:prstGeom>
        </p:spPr>
      </p:pic>
      <p:pic>
        <p:nvPicPr>
          <p:cNvPr id="16" name="Picture 8" descr="General Electric - Trusted Electrical Solutions | Auto2mation">
            <a:extLst>
              <a:ext uri="{FF2B5EF4-FFF2-40B4-BE49-F238E27FC236}">
                <a16:creationId xmlns:a16="http://schemas.microsoft.com/office/drawing/2014/main" id="{77F3E562-5926-4302-835B-3D2E09CA81D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57" t="21285" r="-4078" b="-13173"/>
          <a:stretch/>
        </p:blipFill>
        <p:spPr bwMode="auto">
          <a:xfrm>
            <a:off x="5509472" y="216000"/>
            <a:ext cx="1332000" cy="1188000"/>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3C383857-B203-4881-8177-DDBF73981775}"/>
              </a:ext>
            </a:extLst>
          </p:cNvPr>
          <p:cNvSpPr txBox="1"/>
          <p:nvPr/>
        </p:nvSpPr>
        <p:spPr>
          <a:xfrm>
            <a:off x="483930" y="6046105"/>
            <a:ext cx="8648422" cy="307777"/>
          </a:xfrm>
          <a:prstGeom prst="rect">
            <a:avLst/>
          </a:prstGeom>
          <a:noFill/>
          <a:ln>
            <a:noFill/>
          </a:ln>
        </p:spPr>
        <p:txBody>
          <a:bodyPr wrap="square">
            <a:spAutoFit/>
          </a:bodyPr>
          <a:lstStyle/>
          <a:p>
            <a:r>
              <a:rPr lang="en-US" sz="1400" dirty="0"/>
              <a:t>A. M. Lund et al., “Digital twin interface for operating wind farms,” U.S. Patent 9 995 278, Jun. 12, 2018</a:t>
            </a:r>
            <a:endParaRPr lang="en-US" dirty="0"/>
          </a:p>
        </p:txBody>
      </p:sp>
    </p:spTree>
    <p:extLst>
      <p:ext uri="{BB962C8B-B14F-4D97-AF65-F5344CB8AC3E}">
        <p14:creationId xmlns:p14="http://schemas.microsoft.com/office/powerpoint/2010/main" val="3135142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Finland’s Electricity Network</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29</a:t>
            </a:fld>
            <a:endParaRPr lang="en-GB" altLang="es-ES" sz="1000" dirty="0">
              <a:solidFill>
                <a:schemeClr val="bg1"/>
              </a:solidFill>
              <a:latin typeface="Arial Narrow" panose="020B0606020202030204" pitchFamily="34" charset="0"/>
            </a:endParaRPr>
          </a:p>
        </p:txBody>
      </p:sp>
      <p:pic>
        <p:nvPicPr>
          <p:cNvPr id="19" name="Picture 2" descr="Siemens España (@siemens_es) / X">
            <a:extLst>
              <a:ext uri="{FF2B5EF4-FFF2-40B4-BE49-F238E27FC236}">
                <a16:creationId xmlns:a16="http://schemas.microsoft.com/office/drawing/2014/main" id="{94415BFC-9AE9-443B-A451-CABC4C7EB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497" y="195642"/>
            <a:ext cx="1173703" cy="1173703"/>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D3D869F5-D032-400C-A543-036A3FB38387}"/>
              </a:ext>
            </a:extLst>
          </p:cNvPr>
          <p:cNvPicPr>
            <a:picLocks noChangeAspect="1"/>
          </p:cNvPicPr>
          <p:nvPr/>
        </p:nvPicPr>
        <p:blipFill>
          <a:blip r:embed="rId4"/>
          <a:stretch>
            <a:fillRect/>
          </a:stretch>
        </p:blipFill>
        <p:spPr>
          <a:xfrm>
            <a:off x="9449475" y="1521811"/>
            <a:ext cx="1819989" cy="2289938"/>
          </a:xfrm>
          <a:prstGeom prst="rect">
            <a:avLst/>
          </a:prstGeom>
        </p:spPr>
      </p:pic>
      <p:pic>
        <p:nvPicPr>
          <p:cNvPr id="21" name="Imagen 20">
            <a:extLst>
              <a:ext uri="{FF2B5EF4-FFF2-40B4-BE49-F238E27FC236}">
                <a16:creationId xmlns:a16="http://schemas.microsoft.com/office/drawing/2014/main" id="{FEFC7112-82A7-4402-A5CD-4963CD6CC1D7}"/>
              </a:ext>
            </a:extLst>
          </p:cNvPr>
          <p:cNvPicPr>
            <a:picLocks noChangeAspect="1"/>
          </p:cNvPicPr>
          <p:nvPr/>
        </p:nvPicPr>
        <p:blipFill>
          <a:blip r:embed="rId5"/>
          <a:stretch>
            <a:fillRect/>
          </a:stretch>
        </p:blipFill>
        <p:spPr>
          <a:xfrm>
            <a:off x="5395235" y="1512602"/>
            <a:ext cx="3975510" cy="2299147"/>
          </a:xfrm>
          <a:prstGeom prst="rect">
            <a:avLst/>
          </a:prstGeom>
        </p:spPr>
      </p:pic>
      <p:pic>
        <p:nvPicPr>
          <p:cNvPr id="22" name="Imagen 21">
            <a:extLst>
              <a:ext uri="{FF2B5EF4-FFF2-40B4-BE49-F238E27FC236}">
                <a16:creationId xmlns:a16="http://schemas.microsoft.com/office/drawing/2014/main" id="{A354B601-14D4-4D45-95D9-F7B896A643B2}"/>
              </a:ext>
            </a:extLst>
          </p:cNvPr>
          <p:cNvPicPr>
            <a:picLocks noChangeAspect="1"/>
          </p:cNvPicPr>
          <p:nvPr/>
        </p:nvPicPr>
        <p:blipFill>
          <a:blip r:embed="rId6"/>
          <a:stretch>
            <a:fillRect/>
          </a:stretch>
        </p:blipFill>
        <p:spPr>
          <a:xfrm>
            <a:off x="5395235" y="3961661"/>
            <a:ext cx="4401918" cy="2500009"/>
          </a:xfrm>
          <a:prstGeom prst="rect">
            <a:avLst/>
          </a:prstGeom>
        </p:spPr>
      </p:pic>
      <p:pic>
        <p:nvPicPr>
          <p:cNvPr id="23" name="Imagen 22">
            <a:extLst>
              <a:ext uri="{FF2B5EF4-FFF2-40B4-BE49-F238E27FC236}">
                <a16:creationId xmlns:a16="http://schemas.microsoft.com/office/drawing/2014/main" id="{44278096-1503-4447-99C9-2A20E3364D8D}"/>
              </a:ext>
            </a:extLst>
          </p:cNvPr>
          <p:cNvPicPr>
            <a:picLocks noChangeAspect="1"/>
          </p:cNvPicPr>
          <p:nvPr/>
        </p:nvPicPr>
        <p:blipFill>
          <a:blip r:embed="rId7"/>
          <a:stretch>
            <a:fillRect/>
          </a:stretch>
        </p:blipFill>
        <p:spPr>
          <a:xfrm>
            <a:off x="222475" y="2016223"/>
            <a:ext cx="5056792" cy="3056604"/>
          </a:xfrm>
          <a:prstGeom prst="rect">
            <a:avLst/>
          </a:prstGeom>
        </p:spPr>
      </p:pic>
      <p:sp>
        <p:nvSpPr>
          <p:cNvPr id="24" name="CuadroTexto 23">
            <a:extLst>
              <a:ext uri="{FF2B5EF4-FFF2-40B4-BE49-F238E27FC236}">
                <a16:creationId xmlns:a16="http://schemas.microsoft.com/office/drawing/2014/main" id="{3F2D4560-F0CB-4459-849F-66C4A743CBF1}"/>
              </a:ext>
            </a:extLst>
          </p:cNvPr>
          <p:cNvSpPr txBox="1"/>
          <p:nvPr/>
        </p:nvSpPr>
        <p:spPr>
          <a:xfrm>
            <a:off x="447622" y="5687439"/>
            <a:ext cx="4831645" cy="738664"/>
          </a:xfrm>
          <a:prstGeom prst="rect">
            <a:avLst/>
          </a:prstGeom>
          <a:noFill/>
          <a:ln>
            <a:noFill/>
          </a:ln>
        </p:spPr>
        <p:txBody>
          <a:bodyPr wrap="square">
            <a:spAutoFit/>
          </a:bodyPr>
          <a:lstStyle/>
          <a:p>
            <a:pPr algn="ctr"/>
            <a:r>
              <a:rPr lang="en-US" sz="1400" dirty="0"/>
              <a:t>Siemens, For a digital twin of the grid Siemens solution </a:t>
            </a:r>
            <a:br>
              <a:rPr lang="en-US" sz="1400" dirty="0"/>
            </a:br>
            <a:r>
              <a:rPr lang="en-US" sz="1400" dirty="0"/>
              <a:t>enables a single grid model of the Finnish power system, [Online], 2017.</a:t>
            </a:r>
          </a:p>
        </p:txBody>
      </p:sp>
      <p:pic>
        <p:nvPicPr>
          <p:cNvPr id="25" name="Picture 4" descr="Click Here Icons - Free SVG &amp; PNG Click Here Images - Noun Project">
            <a:hlinkClick r:id="rId8"/>
            <a:extLst>
              <a:ext uri="{FF2B5EF4-FFF2-40B4-BE49-F238E27FC236}">
                <a16:creationId xmlns:a16="http://schemas.microsoft.com/office/drawing/2014/main" id="{E6249CA1-91AE-4AF1-82E1-DBC14520F95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681" t="19387" r="19383" b="20000"/>
          <a:stretch/>
        </p:blipFill>
        <p:spPr bwMode="auto">
          <a:xfrm>
            <a:off x="3570726" y="618428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8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Contents</a:t>
            </a:r>
            <a:endParaRPr lang="es-ES" altLang="es-ES" dirty="0"/>
          </a:p>
        </p:txBody>
      </p:sp>
      <p:sp>
        <p:nvSpPr>
          <p:cNvPr id="21507" name="Rectangle 3"/>
          <p:cNvSpPr>
            <a:spLocks noGrp="1" noChangeArrowheads="1"/>
          </p:cNvSpPr>
          <p:nvPr>
            <p:ph type="body" idx="1"/>
          </p:nvPr>
        </p:nvSpPr>
        <p:spPr>
          <a:xfrm>
            <a:off x="665999" y="1494000"/>
            <a:ext cx="9487292" cy="4906800"/>
          </a:xfrm>
        </p:spPr>
        <p:txBody>
          <a:bodyPr>
            <a:normAutofit/>
          </a:bodyPr>
          <a:lstStyle/>
          <a:p>
            <a:pPr eaLnBrk="1" hangingPunct="1"/>
            <a:r>
              <a:rPr lang="es-ES" altLang="es-ES" sz="2400" dirty="0" err="1"/>
              <a:t>Introduction</a:t>
            </a:r>
            <a:endParaRPr lang="es-ES" altLang="es-ES" sz="2400" dirty="0"/>
          </a:p>
          <a:p>
            <a:pPr lvl="1" eaLnBrk="1" hangingPunct="1"/>
            <a:r>
              <a:rPr lang="es-ES" altLang="es-ES" sz="2200" dirty="0" err="1"/>
              <a:t>The</a:t>
            </a:r>
            <a:r>
              <a:rPr lang="es-ES" altLang="es-ES" sz="2200" dirty="0"/>
              <a:t> </a:t>
            </a:r>
            <a:r>
              <a:rPr lang="es-ES" altLang="es-ES" sz="2200" dirty="0" err="1"/>
              <a:t>Hype</a:t>
            </a:r>
            <a:r>
              <a:rPr lang="es-ES" altLang="es-ES" sz="2200" dirty="0"/>
              <a:t> </a:t>
            </a:r>
            <a:r>
              <a:rPr lang="es-ES" altLang="es-ES" sz="2200" dirty="0" err="1"/>
              <a:t>of</a:t>
            </a:r>
            <a:r>
              <a:rPr lang="es-ES" altLang="es-ES" sz="2200" dirty="0"/>
              <a:t> Digital </a:t>
            </a:r>
            <a:r>
              <a:rPr lang="es-ES" altLang="es-ES" sz="2200" dirty="0" err="1"/>
              <a:t>Twins</a:t>
            </a:r>
            <a:endParaRPr lang="es-ES" altLang="es-ES" sz="2200" dirty="0"/>
          </a:p>
          <a:p>
            <a:pPr lvl="1" eaLnBrk="1" hangingPunct="1"/>
            <a:r>
              <a:rPr lang="es-ES" altLang="es-ES" sz="2200" dirty="0" err="1"/>
              <a:t>What</a:t>
            </a:r>
            <a:r>
              <a:rPr lang="es-ES" altLang="es-ES" sz="2200" dirty="0"/>
              <a:t> </a:t>
            </a:r>
            <a:r>
              <a:rPr lang="es-ES" altLang="es-ES" sz="2200" dirty="0" err="1"/>
              <a:t>is</a:t>
            </a:r>
            <a:r>
              <a:rPr lang="es-ES" altLang="es-ES" sz="2200" dirty="0"/>
              <a:t> a Digital Twin?</a:t>
            </a:r>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3</a:t>
            </a:fld>
            <a:endParaRPr lang="en-GB" altLang="es-ES" sz="1000" dirty="0">
              <a:solidFill>
                <a:schemeClr val="bg1"/>
              </a:solidFill>
            </a:endParaRPr>
          </a:p>
        </p:txBody>
      </p:sp>
      <p:sp>
        <p:nvSpPr>
          <p:cNvPr id="2" name="CuadroTexto 1">
            <a:extLst>
              <a:ext uri="{FF2B5EF4-FFF2-40B4-BE49-F238E27FC236}">
                <a16:creationId xmlns:a16="http://schemas.microsoft.com/office/drawing/2014/main" id="{86E1BA05-70C3-45C7-930B-592B5C5EE498}"/>
              </a:ext>
            </a:extLst>
          </p:cNvPr>
          <p:cNvSpPr txBox="1"/>
          <p:nvPr/>
        </p:nvSpPr>
        <p:spPr>
          <a:xfrm>
            <a:off x="7592415" y="457200"/>
            <a:ext cx="2830090" cy="1938992"/>
          </a:xfrm>
          <a:prstGeom prst="rect">
            <a:avLst/>
          </a:prstGeom>
          <a:noFill/>
        </p:spPr>
        <p:txBody>
          <a:bodyPr wrap="square" rtlCol="0">
            <a:spAutoFit/>
          </a:bodyPr>
          <a:lstStyle/>
          <a:p>
            <a:r>
              <a:rPr lang="en-US" sz="6000" dirty="0"/>
              <a:t>QR</a:t>
            </a:r>
          </a:p>
          <a:p>
            <a:r>
              <a:rPr lang="en-US" sz="6000" dirty="0"/>
              <a:t>PDF</a:t>
            </a:r>
          </a:p>
        </p:txBody>
      </p:sp>
    </p:spTree>
    <p:extLst>
      <p:ext uri="{BB962C8B-B14F-4D97-AF65-F5344CB8AC3E}">
        <p14:creationId xmlns:p14="http://schemas.microsoft.com/office/powerpoint/2010/main" val="4039144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Digital twins to become mainstay for oil &amp; gas operations">
            <a:extLst>
              <a:ext uri="{FF2B5EF4-FFF2-40B4-BE49-F238E27FC236}">
                <a16:creationId xmlns:a16="http://schemas.microsoft.com/office/drawing/2014/main" id="{358CB57D-1CA1-46FC-8D12-A3146AB37E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06"/>
          <a:stretch/>
        </p:blipFill>
        <p:spPr bwMode="auto">
          <a:xfrm>
            <a:off x="318711" y="2327178"/>
            <a:ext cx="4962729" cy="2587571"/>
          </a:xfrm>
          <a:prstGeom prst="rect">
            <a:avLst/>
          </a:prstGeom>
          <a:noFill/>
          <a:extLst>
            <a:ext uri="{909E8E84-426E-40DD-AFC4-6F175D3DCCD1}">
              <a14:hiddenFill xmlns:a14="http://schemas.microsoft.com/office/drawing/2010/main">
                <a:solidFill>
                  <a:srgbClr val="FFFFFF"/>
                </a:solidFill>
              </a14:hiddenFill>
            </a:ext>
          </a:extLst>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Oil and gas extraction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30</a:t>
            </a:fld>
            <a:endParaRPr lang="en-GB" altLang="es-ES" sz="1000" dirty="0">
              <a:solidFill>
                <a:schemeClr val="bg1"/>
              </a:solidFill>
              <a:latin typeface="Arial Narrow" panose="020B0606020202030204" pitchFamily="34" charset="0"/>
            </a:endParaRPr>
          </a:p>
        </p:txBody>
      </p:sp>
      <p:sp>
        <p:nvSpPr>
          <p:cNvPr id="11" name="CuadroTexto 10">
            <a:extLst>
              <a:ext uri="{FF2B5EF4-FFF2-40B4-BE49-F238E27FC236}">
                <a16:creationId xmlns:a16="http://schemas.microsoft.com/office/drawing/2014/main" id="{F2C45CFF-94EC-4577-840E-D8128BCA071F}"/>
              </a:ext>
            </a:extLst>
          </p:cNvPr>
          <p:cNvSpPr txBox="1"/>
          <p:nvPr/>
        </p:nvSpPr>
        <p:spPr>
          <a:xfrm>
            <a:off x="473013" y="5913454"/>
            <a:ext cx="8852170" cy="523220"/>
          </a:xfrm>
          <a:prstGeom prst="rect">
            <a:avLst/>
          </a:prstGeom>
          <a:noFill/>
          <a:ln>
            <a:noFill/>
          </a:ln>
        </p:spPr>
        <p:txBody>
          <a:bodyPr wrap="square">
            <a:spAutoFit/>
          </a:bodyPr>
          <a:lstStyle/>
          <a:p>
            <a:pPr algn="ctr"/>
            <a:r>
              <a:rPr lang="en-US" sz="1400" dirty="0"/>
              <a:t>Digital Twin Insider, BP Digital Twin Technology to Enhance Global Oil and Gas Operations, </a:t>
            </a:r>
          </a:p>
          <a:p>
            <a:pPr algn="ctr"/>
            <a:r>
              <a:rPr lang="en-US" sz="1400" dirty="0"/>
              <a:t>[Online], 2024. </a:t>
            </a:r>
          </a:p>
        </p:txBody>
      </p:sp>
      <p:pic>
        <p:nvPicPr>
          <p:cNvPr id="13" name="Picture 4" descr="▷ BP Oil España: Ventajas Exclusivas en Carburante">
            <a:extLst>
              <a:ext uri="{FF2B5EF4-FFF2-40B4-BE49-F238E27FC236}">
                <a16:creationId xmlns:a16="http://schemas.microsoft.com/office/drawing/2014/main" id="{33074FC4-B428-420A-B67F-F56ED485E1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479" b="14859"/>
          <a:stretch/>
        </p:blipFill>
        <p:spPr bwMode="auto">
          <a:xfrm>
            <a:off x="5859292" y="23986"/>
            <a:ext cx="2135930" cy="14238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he Power of Digital Twins in the Oil and Gas Industry to improving  communication and coordination">
            <a:extLst>
              <a:ext uri="{FF2B5EF4-FFF2-40B4-BE49-F238E27FC236}">
                <a16:creationId xmlns:a16="http://schemas.microsoft.com/office/drawing/2014/main" id="{ECC95AD0-A9CF-4876-9B20-426DE8C41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595" y="3359070"/>
            <a:ext cx="5099461" cy="2314677"/>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9A7B1EB0-1D54-458F-9D96-7AB506AB14B8}"/>
              </a:ext>
            </a:extLst>
          </p:cNvPr>
          <p:cNvPicPr>
            <a:picLocks noChangeAspect="1"/>
          </p:cNvPicPr>
          <p:nvPr/>
        </p:nvPicPr>
        <p:blipFill>
          <a:blip r:embed="rId6"/>
          <a:stretch>
            <a:fillRect/>
          </a:stretch>
        </p:blipFill>
        <p:spPr>
          <a:xfrm>
            <a:off x="7999620" y="-438352"/>
            <a:ext cx="1325563" cy="1325563"/>
          </a:xfrm>
          <a:prstGeom prst="rect">
            <a:avLst/>
          </a:prstGeom>
        </p:spPr>
      </p:pic>
      <p:pic>
        <p:nvPicPr>
          <p:cNvPr id="18" name="Imagen 17">
            <a:extLst>
              <a:ext uri="{FF2B5EF4-FFF2-40B4-BE49-F238E27FC236}">
                <a16:creationId xmlns:a16="http://schemas.microsoft.com/office/drawing/2014/main" id="{62B29931-1CBB-4A38-8DD5-5BDBB153AF7B}"/>
              </a:ext>
            </a:extLst>
          </p:cNvPr>
          <p:cNvPicPr>
            <a:picLocks noChangeAspect="1"/>
          </p:cNvPicPr>
          <p:nvPr/>
        </p:nvPicPr>
        <p:blipFill>
          <a:blip r:embed="rId7"/>
          <a:srcRect l="14326" r="10051"/>
          <a:stretch/>
        </p:blipFill>
        <p:spPr>
          <a:xfrm>
            <a:off x="8075680" y="423509"/>
            <a:ext cx="1164581" cy="645372"/>
          </a:xfrm>
          <a:prstGeom prst="rect">
            <a:avLst/>
          </a:prstGeom>
        </p:spPr>
      </p:pic>
      <p:pic>
        <p:nvPicPr>
          <p:cNvPr id="25" name="Picture 2" descr="KBR, Inc. - Wikipedia">
            <a:extLst>
              <a:ext uri="{FF2B5EF4-FFF2-40B4-BE49-F238E27FC236}">
                <a16:creationId xmlns:a16="http://schemas.microsoft.com/office/drawing/2014/main" id="{A621149E-F04C-4923-97A2-D3760C23E2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57676" y="979510"/>
            <a:ext cx="1164581" cy="6453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ouble or Nothing: Digital Twins Are Transforming Oil &amp; Gas — InnovateEnergy">
            <a:extLst>
              <a:ext uri="{FF2B5EF4-FFF2-40B4-BE49-F238E27FC236}">
                <a16:creationId xmlns:a16="http://schemas.microsoft.com/office/drawing/2014/main" id="{246F426B-A7EA-4A41-999F-D72DD30A4B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5595" y="1367199"/>
            <a:ext cx="3077183" cy="19131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lick Here Icons - Free SVG &amp; PNG Click Here Images - Noun Project">
            <a:hlinkClick r:id="rId10"/>
            <a:extLst>
              <a:ext uri="{FF2B5EF4-FFF2-40B4-BE49-F238E27FC236}">
                <a16:creationId xmlns:a16="http://schemas.microsoft.com/office/drawing/2014/main" id="{01C02848-28A4-4540-B585-0403FE227BB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8681" t="19387" r="19383" b="20000"/>
          <a:stretch/>
        </p:blipFill>
        <p:spPr bwMode="auto">
          <a:xfrm>
            <a:off x="5598129" y="6175064"/>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61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Oil and gas extraction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31</a:t>
            </a:fld>
            <a:endParaRPr lang="en-GB" altLang="es-ES" sz="1000" dirty="0">
              <a:solidFill>
                <a:schemeClr val="bg1"/>
              </a:solidFill>
              <a:latin typeface="Arial Narrow" panose="020B0606020202030204" pitchFamily="34" charset="0"/>
            </a:endParaRPr>
          </a:p>
        </p:txBody>
      </p:sp>
      <p:pic>
        <p:nvPicPr>
          <p:cNvPr id="16" name="Picture 2">
            <a:extLst>
              <a:ext uri="{FF2B5EF4-FFF2-40B4-BE49-F238E27FC236}">
                <a16:creationId xmlns:a16="http://schemas.microsoft.com/office/drawing/2014/main" id="{4C13629D-51D2-4FE0-9ABB-D5CC2F76F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691" y="2558442"/>
            <a:ext cx="61531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E5B8A4C7-69D0-49ED-95FC-FD27BE430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5517" y="142486"/>
            <a:ext cx="3308316" cy="736726"/>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3C33B381-40FC-4871-901C-708B8D52F1B6}"/>
              </a:ext>
            </a:extLst>
          </p:cNvPr>
          <p:cNvSpPr txBox="1"/>
          <p:nvPr/>
        </p:nvSpPr>
        <p:spPr>
          <a:xfrm>
            <a:off x="585581" y="5950564"/>
            <a:ext cx="7515670" cy="307777"/>
          </a:xfrm>
          <a:prstGeom prst="rect">
            <a:avLst/>
          </a:prstGeom>
          <a:noFill/>
          <a:ln>
            <a:noFill/>
          </a:ln>
        </p:spPr>
        <p:txBody>
          <a:bodyPr wrap="square">
            <a:spAutoFit/>
          </a:bodyPr>
          <a:lstStyle/>
          <a:p>
            <a:pPr algn="ctr"/>
            <a:r>
              <a:rPr lang="en-US" sz="1400" dirty="0"/>
              <a:t>SME, </a:t>
            </a:r>
            <a:r>
              <a:rPr lang="en-US" sz="1400" dirty="0" err="1"/>
              <a:t>IIoT</a:t>
            </a:r>
            <a:r>
              <a:rPr lang="en-US" sz="1400" dirty="0"/>
              <a:t> Platform Creates A Digital Twin of F-35 Manufacturing Facilities, [Online], 2017. </a:t>
            </a:r>
          </a:p>
        </p:txBody>
      </p:sp>
      <p:pic>
        <p:nvPicPr>
          <p:cNvPr id="21" name="Picture 2" descr="Where Does Airbus Build Aircraft?">
            <a:extLst>
              <a:ext uri="{FF2B5EF4-FFF2-40B4-BE49-F238E27FC236}">
                <a16:creationId xmlns:a16="http://schemas.microsoft.com/office/drawing/2014/main" id="{0EA0160E-64C5-4CBC-AFAD-CEADF8CEE0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2711" y="1078966"/>
            <a:ext cx="3784601" cy="25230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lick Here Icons - Free SVG &amp; PNG Click Here Images - Noun Project">
            <a:hlinkClick r:id="rId6"/>
            <a:extLst>
              <a:ext uri="{FF2B5EF4-FFF2-40B4-BE49-F238E27FC236}">
                <a16:creationId xmlns:a16="http://schemas.microsoft.com/office/drawing/2014/main" id="{ADA5A986-55D8-480C-8848-30B867303C8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681" t="19387" r="19383" b="20000"/>
          <a:stretch/>
        </p:blipFill>
        <p:spPr bwMode="auto">
          <a:xfrm>
            <a:off x="7927573" y="589914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061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Tesla’s Digital Twins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32</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665999" y="6150344"/>
            <a:ext cx="4754581" cy="307777"/>
          </a:xfrm>
          <a:prstGeom prst="rect">
            <a:avLst/>
          </a:prstGeom>
          <a:noFill/>
          <a:ln>
            <a:noFill/>
          </a:ln>
        </p:spPr>
        <p:txBody>
          <a:bodyPr wrap="square">
            <a:spAutoFit/>
          </a:bodyPr>
          <a:lstStyle/>
          <a:p>
            <a:pPr algn="ctr"/>
            <a:r>
              <a:rPr lang="en-US" sz="1400" dirty="0"/>
              <a:t>M. </a:t>
            </a:r>
            <a:r>
              <a:rPr lang="en-US" sz="1400" dirty="0" err="1"/>
              <a:t>Kalil</a:t>
            </a:r>
            <a:r>
              <a:rPr lang="en-US" sz="1400" dirty="0"/>
              <a:t>, Tesla’s Digital Twins, [Online], 2024.</a:t>
            </a:r>
          </a:p>
        </p:txBody>
      </p:sp>
      <p:pic>
        <p:nvPicPr>
          <p:cNvPr id="11" name="Picture 2">
            <a:extLst>
              <a:ext uri="{FF2B5EF4-FFF2-40B4-BE49-F238E27FC236}">
                <a16:creationId xmlns:a16="http://schemas.microsoft.com/office/drawing/2014/main" id="{E94F3993-CD80-4ABD-975E-44C295737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869" y="80682"/>
            <a:ext cx="1147111" cy="11471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Tesla's Autopilot Feature Faces German Regulators">
            <a:extLst>
              <a:ext uri="{FF2B5EF4-FFF2-40B4-BE49-F238E27FC236}">
                <a16:creationId xmlns:a16="http://schemas.microsoft.com/office/drawing/2014/main" id="{0D1C372F-B3AA-48C0-AFE9-680198783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15" y="1989594"/>
            <a:ext cx="4754580" cy="28527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lick Here Icons - Free SVG &amp; PNG Click Here Images - Noun Project">
            <a:hlinkClick r:id="rId5"/>
            <a:extLst>
              <a:ext uri="{FF2B5EF4-FFF2-40B4-BE49-F238E27FC236}">
                <a16:creationId xmlns:a16="http://schemas.microsoft.com/office/drawing/2014/main" id="{17B6CBDA-AB9F-4C74-9C4E-35E336091E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681" t="19387" r="19383" b="20000"/>
          <a:stretch/>
        </p:blipFill>
        <p:spPr bwMode="auto">
          <a:xfrm>
            <a:off x="4986140" y="6166169"/>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ow To Accelerate EV Development Using Ansys Twin Builder Software">
            <a:extLst>
              <a:ext uri="{FF2B5EF4-FFF2-40B4-BE49-F238E27FC236}">
                <a16:creationId xmlns:a16="http://schemas.microsoft.com/office/drawing/2014/main" id="{9EEA9A69-C483-47A2-9F2C-91F8754E35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5263" y="1379286"/>
            <a:ext cx="3905265" cy="2043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Digital Twin: A Foundational Concept for Stateful Stream Processing -  ScaleOut Software">
            <a:extLst>
              <a:ext uri="{FF2B5EF4-FFF2-40B4-BE49-F238E27FC236}">
                <a16:creationId xmlns:a16="http://schemas.microsoft.com/office/drawing/2014/main" id="{BB498E97-83DA-484F-B1FE-B0E71ABEEA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4293" y="3516581"/>
            <a:ext cx="4016584" cy="2573020"/>
          </a:xfrm>
          <a:prstGeom prst="rect">
            <a:avLst/>
          </a:prstGeom>
          <a:noFill/>
          <a:extLst>
            <a:ext uri="{909E8E84-426E-40DD-AFC4-6F175D3DCCD1}">
              <a14:hiddenFill xmlns:a14="http://schemas.microsoft.com/office/drawing/2010/main">
                <a:solidFill>
                  <a:srgbClr val="FFFFFF"/>
                </a:solidFill>
              </a14:hiddenFill>
            </a:ext>
          </a:extLst>
        </p:spPr>
      </p:pic>
      <p:sp>
        <p:nvSpPr>
          <p:cNvPr id="15" name="Bocadillo: ovalado 14">
            <a:extLst>
              <a:ext uri="{FF2B5EF4-FFF2-40B4-BE49-F238E27FC236}">
                <a16:creationId xmlns:a16="http://schemas.microsoft.com/office/drawing/2014/main" id="{564C30BB-899C-43B2-A9CB-C21B727E2EEF}"/>
              </a:ext>
            </a:extLst>
          </p:cNvPr>
          <p:cNvSpPr/>
          <p:nvPr/>
        </p:nvSpPr>
        <p:spPr>
          <a:xfrm>
            <a:off x="8543988" y="2830356"/>
            <a:ext cx="3492230" cy="1858928"/>
          </a:xfrm>
          <a:prstGeom prst="wedgeEllipseCallout">
            <a:avLst>
              <a:gd name="adj1" fmla="val -63641"/>
              <a:gd name="adj2" fmla="val 30231"/>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bg1"/>
                </a:solidFill>
                <a:effectLst/>
                <a:latin typeface="Arial" panose="020B0604020202020204" pitchFamily="34" charset="0"/>
              </a:rPr>
              <a:t>“</a:t>
            </a:r>
            <a:r>
              <a:rPr lang="en-US" b="0" i="0" dirty="0">
                <a:solidFill>
                  <a:schemeClr val="tx1"/>
                </a:solidFill>
                <a:effectLst/>
                <a:latin typeface="Arial" panose="020B0604020202020204" pitchFamily="34" charset="0"/>
              </a:rPr>
              <a:t>Literally every Tesla sold has a digital representation that reflects its real-world counterpart”</a:t>
            </a:r>
            <a:endParaRPr lang="es-ES" dirty="0">
              <a:solidFill>
                <a:schemeClr val="tx1"/>
              </a:solidFill>
            </a:endParaRPr>
          </a:p>
        </p:txBody>
      </p:sp>
    </p:spTree>
    <p:extLst>
      <p:ext uri="{BB962C8B-B14F-4D97-AF65-F5344CB8AC3E}">
        <p14:creationId xmlns:p14="http://schemas.microsoft.com/office/powerpoint/2010/main" val="431695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Agriculture</a:t>
            </a:r>
          </a:p>
          <a:p>
            <a:pPr lvl="1">
              <a:spcBef>
                <a:spcPts val="600"/>
              </a:spcBef>
            </a:pPr>
            <a:r>
              <a:rPr lang="en-US" sz="2200" dirty="0"/>
              <a:t>Addressing issues such as:</a:t>
            </a:r>
          </a:p>
          <a:p>
            <a:pPr lvl="2">
              <a:spcBef>
                <a:spcPts val="600"/>
              </a:spcBef>
            </a:pPr>
            <a:r>
              <a:rPr lang="en-US" sz="2000" dirty="0"/>
              <a:t>Farms and animal welfare</a:t>
            </a:r>
          </a:p>
          <a:p>
            <a:pPr lvl="2">
              <a:spcBef>
                <a:spcPts val="600"/>
              </a:spcBef>
            </a:pPr>
            <a:r>
              <a:rPr lang="en-US" sz="2000" dirty="0"/>
              <a:t>Irrigation</a:t>
            </a:r>
          </a:p>
          <a:p>
            <a:pPr lvl="2">
              <a:spcBef>
                <a:spcPts val="600"/>
              </a:spcBef>
            </a:pPr>
            <a:r>
              <a:rPr lang="en-US" sz="2000" dirty="0"/>
              <a:t>Resource usage</a:t>
            </a:r>
          </a:p>
          <a:p>
            <a:pPr lvl="2">
              <a:spcBef>
                <a:spcPts val="600"/>
              </a:spcBef>
            </a:pPr>
            <a:r>
              <a:rPr lang="en-US" sz="2000" dirty="0"/>
              <a:t>Machinery</a:t>
            </a:r>
          </a:p>
          <a:p>
            <a:pPr lvl="2">
              <a:spcBef>
                <a:spcPts val="600"/>
              </a:spcBef>
            </a:pPr>
            <a:r>
              <a:rPr lang="en-US" sz="2000" dirty="0"/>
              <a:t>Crop yield</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33</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280690" y="6175544"/>
            <a:ext cx="7435252" cy="523220"/>
          </a:xfrm>
          <a:prstGeom prst="rect">
            <a:avLst/>
          </a:prstGeom>
          <a:noFill/>
          <a:ln>
            <a:noFill/>
          </a:ln>
        </p:spPr>
        <p:txBody>
          <a:bodyPr wrap="square">
            <a:spAutoFit/>
          </a:bodyPr>
          <a:lstStyle/>
          <a:p>
            <a:pPr algn="ctr"/>
            <a:r>
              <a:rPr lang="en-US" sz="1400" dirty="0"/>
              <a:t>C. </a:t>
            </a:r>
            <a:r>
              <a:rPr lang="en-US" sz="1400" dirty="0" err="1"/>
              <a:t>Verdouw</a:t>
            </a:r>
            <a:r>
              <a:rPr lang="en-US" sz="1400" dirty="0"/>
              <a:t>, B. </a:t>
            </a:r>
            <a:r>
              <a:rPr lang="en-US" sz="1400" dirty="0" err="1"/>
              <a:t>Tekinerdogan</a:t>
            </a:r>
            <a:r>
              <a:rPr lang="en-US" sz="1400" dirty="0"/>
              <a:t>, A. </a:t>
            </a:r>
            <a:r>
              <a:rPr lang="en-US" sz="1400" dirty="0" err="1"/>
              <a:t>Beulens</a:t>
            </a:r>
            <a:r>
              <a:rPr lang="en-US" sz="1400" dirty="0"/>
              <a:t>, S. </a:t>
            </a:r>
            <a:r>
              <a:rPr lang="en-US" sz="1400" dirty="0" err="1"/>
              <a:t>Wolfert</a:t>
            </a:r>
            <a:r>
              <a:rPr lang="en-US" sz="1400" dirty="0"/>
              <a:t>. Digital twins in smart farming, Agricultural Systems, vol. 189, 2021, DOI: https://doi.org/10.1016/j.agsy.2020.103046</a:t>
            </a:r>
          </a:p>
        </p:txBody>
      </p:sp>
      <p:pic>
        <p:nvPicPr>
          <p:cNvPr id="17" name="Picture 4" descr="Click Here Icons - Free SVG &amp; PNG Click Here Images - Noun Project">
            <a:hlinkClick r:id="rId3"/>
            <a:extLst>
              <a:ext uri="{FF2B5EF4-FFF2-40B4-BE49-F238E27FC236}">
                <a16:creationId xmlns:a16="http://schemas.microsoft.com/office/drawing/2014/main" id="{17B6CBDA-AB9F-4C74-9C4E-35E336091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7454097" y="6209993"/>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4145CE79-9153-4BC2-94E7-373751E10323}"/>
              </a:ext>
            </a:extLst>
          </p:cNvPr>
          <p:cNvPicPr>
            <a:picLocks noChangeAspect="1"/>
          </p:cNvPicPr>
          <p:nvPr/>
        </p:nvPicPr>
        <p:blipFill>
          <a:blip r:embed="rId5"/>
          <a:stretch>
            <a:fillRect/>
          </a:stretch>
        </p:blipFill>
        <p:spPr>
          <a:xfrm>
            <a:off x="4423048" y="3114504"/>
            <a:ext cx="4745699" cy="2903724"/>
          </a:xfrm>
          <a:prstGeom prst="rect">
            <a:avLst/>
          </a:prstGeom>
        </p:spPr>
      </p:pic>
      <p:pic>
        <p:nvPicPr>
          <p:cNvPr id="1028" name="Picture 4" descr="Smart Farming: el Futuro - Vicon">
            <a:extLst>
              <a:ext uri="{FF2B5EF4-FFF2-40B4-BE49-F238E27FC236}">
                <a16:creationId xmlns:a16="http://schemas.microsoft.com/office/drawing/2014/main" id="{7BB5F1F7-3E39-4A5C-8EEE-B58BFBE0D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8051" y="631743"/>
            <a:ext cx="3847927" cy="21644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mart Farming y Agricultura de Precisión - Iberdrola">
            <a:extLst>
              <a:ext uri="{FF2B5EF4-FFF2-40B4-BE49-F238E27FC236}">
                <a16:creationId xmlns:a16="http://schemas.microsoft.com/office/drawing/2014/main" id="{D70AFCE8-170A-4906-BBE1-775528C81B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843" y="4306603"/>
            <a:ext cx="3187473" cy="179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87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Smart Cities</a:t>
            </a:r>
          </a:p>
          <a:p>
            <a:pPr lvl="1">
              <a:spcBef>
                <a:spcPts val="600"/>
              </a:spcBef>
            </a:pPr>
            <a:r>
              <a:rPr lang="en-US" sz="2200" dirty="0"/>
              <a:t>Urban Digital Twins (UDTs)</a:t>
            </a:r>
          </a:p>
          <a:p>
            <a:pPr lvl="1">
              <a:spcBef>
                <a:spcPts val="600"/>
              </a:spcBef>
            </a:pPr>
            <a:r>
              <a:rPr lang="en-US" sz="2200" dirty="0"/>
              <a:t>Addressing issues such as:</a:t>
            </a:r>
          </a:p>
          <a:p>
            <a:pPr lvl="2">
              <a:spcBef>
                <a:spcPts val="600"/>
              </a:spcBef>
            </a:pPr>
            <a:r>
              <a:rPr lang="en-US" sz="2000" dirty="0"/>
              <a:t>Urban planning</a:t>
            </a:r>
          </a:p>
          <a:p>
            <a:pPr lvl="2">
              <a:spcBef>
                <a:spcPts val="600"/>
              </a:spcBef>
            </a:pPr>
            <a:r>
              <a:rPr lang="en-US" sz="2000" dirty="0"/>
              <a:t>City infrastructures</a:t>
            </a:r>
          </a:p>
          <a:p>
            <a:pPr lvl="2">
              <a:spcBef>
                <a:spcPts val="600"/>
              </a:spcBef>
            </a:pPr>
            <a:r>
              <a:rPr lang="en-US" sz="2000" dirty="0"/>
              <a:t>Traffic</a:t>
            </a:r>
          </a:p>
          <a:p>
            <a:pPr lvl="2">
              <a:spcBef>
                <a:spcPts val="600"/>
              </a:spcBef>
            </a:pPr>
            <a:r>
              <a:rPr lang="en-US" sz="2000" dirty="0"/>
              <a:t>Energy consumption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34</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28944" y="6113480"/>
            <a:ext cx="7775132" cy="523220"/>
          </a:xfrm>
          <a:prstGeom prst="rect">
            <a:avLst/>
          </a:prstGeom>
          <a:noFill/>
          <a:ln>
            <a:noFill/>
          </a:ln>
        </p:spPr>
        <p:txBody>
          <a:bodyPr wrap="square">
            <a:spAutoFit/>
          </a:bodyPr>
          <a:lstStyle/>
          <a:p>
            <a:pPr algn="ctr"/>
            <a:r>
              <a:rPr lang="es-ES" sz="1400" dirty="0"/>
              <a:t>N. </a:t>
            </a:r>
            <a:r>
              <a:rPr lang="es-ES" sz="1400" dirty="0" err="1"/>
              <a:t>Mohammadi</a:t>
            </a:r>
            <a:r>
              <a:rPr lang="es-ES" sz="1400" dirty="0"/>
              <a:t> and J. E. Taylor, "Smart </a:t>
            </a:r>
            <a:r>
              <a:rPr lang="es-ES" sz="1400" dirty="0" err="1"/>
              <a:t>city</a:t>
            </a:r>
            <a:r>
              <a:rPr lang="es-ES" sz="1400" dirty="0"/>
              <a:t> digital </a:t>
            </a:r>
            <a:r>
              <a:rPr lang="es-ES" sz="1400" dirty="0" err="1"/>
              <a:t>twins</a:t>
            </a:r>
            <a:r>
              <a:rPr lang="es-ES" sz="1400" dirty="0"/>
              <a:t>," 2017 IEEE </a:t>
            </a:r>
            <a:r>
              <a:rPr lang="es-ES" sz="1400" dirty="0" err="1"/>
              <a:t>Symposium</a:t>
            </a:r>
            <a:r>
              <a:rPr lang="es-ES" sz="1400" dirty="0"/>
              <a:t> Series </a:t>
            </a:r>
            <a:r>
              <a:rPr lang="es-ES" sz="1400" dirty="0" err="1"/>
              <a:t>on</a:t>
            </a:r>
            <a:r>
              <a:rPr lang="es-ES" sz="1400" dirty="0"/>
              <a:t> </a:t>
            </a:r>
            <a:r>
              <a:rPr lang="es-ES" sz="1400" dirty="0" err="1"/>
              <a:t>Computational</a:t>
            </a:r>
            <a:r>
              <a:rPr lang="es-ES" sz="1400" dirty="0"/>
              <a:t> </a:t>
            </a:r>
            <a:r>
              <a:rPr lang="es-ES" sz="1400" dirty="0" err="1"/>
              <a:t>Intelligence</a:t>
            </a:r>
            <a:r>
              <a:rPr lang="es-ES" sz="1400" dirty="0"/>
              <a:t> (SSCI), Honolulu, 2017, pp. 1-5, doi:10.1109/SSCI.2017.8285439.</a:t>
            </a:r>
            <a:endParaRPr lang="en-US" sz="1400" dirty="0"/>
          </a:p>
        </p:txBody>
      </p:sp>
      <p:pic>
        <p:nvPicPr>
          <p:cNvPr id="2050" name="Picture 2" descr="Why does a smart city need a digital twin? - Fast Company Middle East | The  future of tech, business and innovation.">
            <a:extLst>
              <a:ext uri="{FF2B5EF4-FFF2-40B4-BE49-F238E27FC236}">
                <a16:creationId xmlns:a16="http://schemas.microsoft.com/office/drawing/2014/main" id="{E4929B07-ED15-4F88-8AB2-6CDD96A09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941" y="3546304"/>
            <a:ext cx="3994121" cy="22466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gital cities-digital twins for connected city infrastructure">
            <a:extLst>
              <a:ext uri="{FF2B5EF4-FFF2-40B4-BE49-F238E27FC236}">
                <a16:creationId xmlns:a16="http://schemas.microsoft.com/office/drawing/2014/main" id="{1355B777-9E91-4188-B72B-72CF282309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287" y="950768"/>
            <a:ext cx="5229871" cy="282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4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Healthcare</a:t>
            </a:r>
          </a:p>
          <a:p>
            <a:pPr lvl="1">
              <a:spcBef>
                <a:spcPts val="600"/>
              </a:spcBef>
            </a:pPr>
            <a:r>
              <a:rPr lang="en-US" sz="2200" dirty="0"/>
              <a:t>Addressing issues such as:</a:t>
            </a:r>
          </a:p>
          <a:p>
            <a:pPr lvl="2">
              <a:spcBef>
                <a:spcPts val="600"/>
              </a:spcBef>
            </a:pPr>
            <a:r>
              <a:rPr lang="en-US" sz="2000" dirty="0" err="1"/>
              <a:t>Developping</a:t>
            </a:r>
            <a:r>
              <a:rPr lang="en-US" sz="2000" dirty="0"/>
              <a:t> personalized treatments</a:t>
            </a:r>
          </a:p>
          <a:p>
            <a:pPr lvl="2">
              <a:spcBef>
                <a:spcPts val="600"/>
              </a:spcBef>
            </a:pPr>
            <a:r>
              <a:rPr lang="en-US" sz="2000" dirty="0"/>
              <a:t>Drug discovery and development</a:t>
            </a:r>
          </a:p>
          <a:p>
            <a:pPr lvl="2">
              <a:spcBef>
                <a:spcPts val="600"/>
              </a:spcBef>
            </a:pPr>
            <a:r>
              <a:rPr lang="en-US" sz="2000" dirty="0"/>
              <a:t>Monitoring chronic disease </a:t>
            </a:r>
            <a:r>
              <a:rPr lang="en-US" sz="2000" dirty="0" err="1"/>
              <a:t>healthdata</a:t>
            </a:r>
            <a:endParaRPr lang="en-US" sz="2000" dirty="0"/>
          </a:p>
          <a:p>
            <a:pPr lvl="2">
              <a:spcBef>
                <a:spcPts val="600"/>
              </a:spcBef>
            </a:pPr>
            <a:r>
              <a:rPr lang="en-US" sz="2000" dirty="0"/>
              <a:t>Organ-specific digital twins: heart, lung, kidney,...</a:t>
            </a:r>
          </a:p>
          <a:p>
            <a:pPr lvl="2">
              <a:spcBef>
                <a:spcPts val="600"/>
              </a:spcBef>
            </a:pPr>
            <a:r>
              <a:rPr lang="en-US" sz="2000" dirty="0"/>
              <a:t>Optimizing hospital operation and workflows</a:t>
            </a:r>
          </a:p>
          <a:p>
            <a:pPr lvl="2">
              <a:spcBef>
                <a:spcPts val="600"/>
              </a:spcBef>
            </a:pPr>
            <a:r>
              <a:rPr lang="en-US" sz="2000" dirty="0"/>
              <a:t>Training surgeons</a:t>
            </a:r>
          </a:p>
          <a:p>
            <a:pPr lvl="2">
              <a:spcBef>
                <a:spcPts val="600"/>
              </a:spcBef>
            </a:pPr>
            <a:r>
              <a:rPr lang="en-US" sz="2000" dirty="0"/>
              <a:t>Emergency response</a:t>
            </a:r>
          </a:p>
          <a:p>
            <a:pPr lvl="2">
              <a:spcBef>
                <a:spcPts val="600"/>
              </a:spcBef>
            </a:pPr>
            <a:r>
              <a:rPr lang="en-US" sz="2000" dirty="0"/>
              <a:t>Remote patient monitoring</a:t>
            </a:r>
          </a:p>
          <a:p>
            <a:pPr lvl="2">
              <a:spcBef>
                <a:spcPts val="600"/>
              </a:spcBef>
            </a:pPr>
            <a:r>
              <a:rPr lang="en-US" sz="2000" dirty="0"/>
              <a:t>Population health</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35</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797885" y="5920856"/>
            <a:ext cx="7435252" cy="523220"/>
          </a:xfrm>
          <a:prstGeom prst="rect">
            <a:avLst/>
          </a:prstGeom>
          <a:noFill/>
          <a:ln>
            <a:noFill/>
          </a:ln>
        </p:spPr>
        <p:txBody>
          <a:bodyPr wrap="square">
            <a:spAutoFit/>
          </a:bodyPr>
          <a:lstStyle/>
          <a:p>
            <a:pPr algn="ctr"/>
            <a:r>
              <a:rPr lang="es-ES" sz="1400" dirty="0" err="1"/>
              <a:t>Katsoulakis</a:t>
            </a:r>
            <a:r>
              <a:rPr lang="es-ES" sz="1400" dirty="0"/>
              <a:t>, E., Wang, Q., Wu, H. et al. Digital </a:t>
            </a:r>
            <a:r>
              <a:rPr lang="es-ES" sz="1400" dirty="0" err="1"/>
              <a:t>twins</a:t>
            </a:r>
            <a:r>
              <a:rPr lang="es-ES" sz="1400" dirty="0"/>
              <a:t> </a:t>
            </a:r>
            <a:r>
              <a:rPr lang="es-ES" sz="1400" dirty="0" err="1"/>
              <a:t>for</a:t>
            </a:r>
            <a:r>
              <a:rPr lang="es-ES" sz="1400" dirty="0"/>
              <a:t> </a:t>
            </a:r>
            <a:r>
              <a:rPr lang="es-ES" sz="1400" dirty="0" err="1"/>
              <a:t>health</a:t>
            </a:r>
            <a:r>
              <a:rPr lang="es-ES" sz="1400" dirty="0"/>
              <a:t>: a </a:t>
            </a:r>
            <a:r>
              <a:rPr lang="es-ES" sz="1400" dirty="0" err="1"/>
              <a:t>scoping</a:t>
            </a:r>
            <a:r>
              <a:rPr lang="es-ES" sz="1400" dirty="0"/>
              <a:t> </a:t>
            </a:r>
            <a:r>
              <a:rPr lang="es-ES" sz="1400" dirty="0" err="1"/>
              <a:t>review</a:t>
            </a:r>
            <a:r>
              <a:rPr lang="es-ES" sz="1400" dirty="0"/>
              <a:t>. </a:t>
            </a:r>
            <a:br>
              <a:rPr lang="es-ES" sz="1400" dirty="0"/>
            </a:br>
            <a:r>
              <a:rPr lang="es-ES" sz="1400" dirty="0" err="1"/>
              <a:t>Digit</a:t>
            </a:r>
            <a:r>
              <a:rPr lang="es-ES" sz="1400" dirty="0"/>
              <a:t>. </a:t>
            </a:r>
            <a:r>
              <a:rPr lang="es-ES" sz="1400" dirty="0" err="1"/>
              <a:t>Med</a:t>
            </a:r>
            <a:r>
              <a:rPr lang="es-ES" sz="1400" dirty="0"/>
              <a:t>. 7, 77 (2024). https://doi.org/10.1038/s41746-024-01073-0</a:t>
            </a:r>
            <a:endParaRPr lang="en-US" sz="1400" dirty="0"/>
          </a:p>
        </p:txBody>
      </p:sp>
      <p:pic>
        <p:nvPicPr>
          <p:cNvPr id="8" name="Picture 4" descr="Click Here Icons - Free SVG &amp; PNG Click Here Images - Noun Project">
            <a:hlinkClick r:id="rId3"/>
            <a:extLst>
              <a:ext uri="{FF2B5EF4-FFF2-40B4-BE49-F238E27FC236}">
                <a16:creationId xmlns:a16="http://schemas.microsoft.com/office/drawing/2014/main" id="{5ACD74B7-B1EA-4E49-A45E-AA7348A5E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7779751" y="5933767"/>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igital Twin in Healthcare 2024: The Full Overview — Program-Ace">
            <a:extLst>
              <a:ext uri="{FF2B5EF4-FFF2-40B4-BE49-F238E27FC236}">
                <a16:creationId xmlns:a16="http://schemas.microsoft.com/office/drawing/2014/main" id="{1A05B025-53BA-43F9-99EC-173F31B8E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078" y="4013706"/>
            <a:ext cx="286702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gital Twins: The Virtual Future Of Healthcare | The Healthcare Technology  Report.">
            <a:extLst>
              <a:ext uri="{FF2B5EF4-FFF2-40B4-BE49-F238E27FC236}">
                <a16:creationId xmlns:a16="http://schemas.microsoft.com/office/drawing/2014/main" id="{3B90F37A-5DB8-42F9-849D-599CE894F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4563" y="654305"/>
            <a:ext cx="4010521" cy="2259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168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Information and Communication</a:t>
            </a:r>
          </a:p>
          <a:p>
            <a:pPr lvl="1">
              <a:spcBef>
                <a:spcPts val="600"/>
              </a:spcBef>
            </a:pPr>
            <a:r>
              <a:rPr lang="en-US" sz="2200" dirty="0"/>
              <a:t>Addressing issues such as:</a:t>
            </a:r>
          </a:p>
          <a:p>
            <a:pPr lvl="2">
              <a:spcBef>
                <a:spcPts val="600"/>
              </a:spcBef>
            </a:pPr>
            <a:r>
              <a:rPr lang="en-US" sz="2000" dirty="0"/>
              <a:t>Network infrastructures</a:t>
            </a:r>
          </a:p>
          <a:p>
            <a:pPr lvl="3">
              <a:spcBef>
                <a:spcPts val="600"/>
              </a:spcBef>
            </a:pPr>
            <a:r>
              <a:rPr lang="en-US" sz="1800" dirty="0"/>
              <a:t>Ericsson Site Digital Twin</a:t>
            </a:r>
          </a:p>
          <a:p>
            <a:pPr lvl="2">
              <a:spcBef>
                <a:spcPts val="600"/>
              </a:spcBef>
            </a:pPr>
            <a:r>
              <a:rPr lang="en-US" sz="2000" dirty="0"/>
              <a:t>Telecom sites </a:t>
            </a:r>
          </a:p>
          <a:p>
            <a:pPr lvl="3">
              <a:spcBef>
                <a:spcPts val="600"/>
              </a:spcBef>
            </a:pPr>
            <a:r>
              <a:rPr lang="en-US" sz="1800" dirty="0"/>
              <a:t>UE Hexa-X 6G project</a:t>
            </a:r>
          </a:p>
          <a:p>
            <a:pPr marL="914400" lvl="2" indent="0">
              <a:spcBef>
                <a:spcPts val="600"/>
              </a:spcBef>
              <a:buNone/>
            </a:pPr>
            <a:endParaRPr lang="en-U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36</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471018" y="5806044"/>
            <a:ext cx="7435252" cy="738664"/>
          </a:xfrm>
          <a:prstGeom prst="rect">
            <a:avLst/>
          </a:prstGeom>
          <a:noFill/>
          <a:ln>
            <a:noFill/>
          </a:ln>
        </p:spPr>
        <p:txBody>
          <a:bodyPr wrap="square">
            <a:spAutoFit/>
          </a:bodyPr>
          <a:lstStyle/>
          <a:p>
            <a:pPr algn="ctr"/>
            <a:r>
              <a:rPr lang="es-ES" sz="1400" dirty="0"/>
              <a:t>R. Dong, et al., "Deep </a:t>
            </a:r>
            <a:r>
              <a:rPr lang="es-ES" sz="1400" dirty="0" err="1"/>
              <a:t>Learning</a:t>
            </a:r>
            <a:r>
              <a:rPr lang="es-ES" sz="1400" dirty="0"/>
              <a:t> </a:t>
            </a:r>
            <a:r>
              <a:rPr lang="es-ES" sz="1400" dirty="0" err="1"/>
              <a:t>for</a:t>
            </a:r>
            <a:r>
              <a:rPr lang="es-ES" sz="1400" dirty="0"/>
              <a:t> </a:t>
            </a:r>
            <a:r>
              <a:rPr lang="es-ES" sz="1400" dirty="0" err="1"/>
              <a:t>Hybrid</a:t>
            </a:r>
            <a:r>
              <a:rPr lang="es-ES" sz="1400" dirty="0"/>
              <a:t> 5G </a:t>
            </a:r>
            <a:r>
              <a:rPr lang="es-ES" sz="1400" dirty="0" err="1"/>
              <a:t>Services</a:t>
            </a:r>
            <a:r>
              <a:rPr lang="es-ES" sz="1400" dirty="0"/>
              <a:t> in Mobile Edge Computing </a:t>
            </a:r>
            <a:r>
              <a:rPr lang="es-ES" sz="1400" dirty="0" err="1"/>
              <a:t>Systems</a:t>
            </a:r>
            <a:r>
              <a:rPr lang="es-ES" sz="1400" dirty="0"/>
              <a:t>: </a:t>
            </a:r>
            <a:r>
              <a:rPr lang="es-ES" sz="1400" dirty="0" err="1"/>
              <a:t>Learn</a:t>
            </a:r>
            <a:r>
              <a:rPr lang="es-ES" sz="1400" dirty="0"/>
              <a:t> </a:t>
            </a:r>
            <a:r>
              <a:rPr lang="es-ES" sz="1400" dirty="0" err="1"/>
              <a:t>From</a:t>
            </a:r>
            <a:r>
              <a:rPr lang="es-ES" sz="1400" dirty="0"/>
              <a:t> a Digital Twin," in IEEE Trans. Wireless </a:t>
            </a:r>
            <a:r>
              <a:rPr lang="es-ES" sz="1400" dirty="0" err="1"/>
              <a:t>Communications</a:t>
            </a:r>
            <a:r>
              <a:rPr lang="es-ES" sz="1400" dirty="0"/>
              <a:t>, vol. 18, no. 10, </a:t>
            </a:r>
            <a:br>
              <a:rPr lang="es-ES" sz="1400" dirty="0"/>
            </a:br>
            <a:r>
              <a:rPr lang="es-ES" sz="1400" dirty="0"/>
              <a:t>pp. 4692-4707, Oct. 2019, </a:t>
            </a:r>
            <a:r>
              <a:rPr lang="es-ES" sz="1400" dirty="0" err="1"/>
              <a:t>doi</a:t>
            </a:r>
            <a:r>
              <a:rPr lang="es-ES" sz="1400" dirty="0"/>
              <a:t>: 10.1109/TWC.2019.2927312.</a:t>
            </a:r>
            <a:endParaRPr lang="en-US" sz="1400" dirty="0"/>
          </a:p>
        </p:txBody>
      </p:sp>
      <p:pic>
        <p:nvPicPr>
          <p:cNvPr id="8" name="Picture 4" descr="Click Here Icons - Free SVG &amp; PNG Click Here Images - Noun Project">
            <a:hlinkClick r:id="rId3"/>
            <a:extLst>
              <a:ext uri="{FF2B5EF4-FFF2-40B4-BE49-F238E27FC236}">
                <a16:creationId xmlns:a16="http://schemas.microsoft.com/office/drawing/2014/main" id="{5ACD74B7-B1EA-4E49-A45E-AA7348A5E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7775596" y="5842277"/>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lick Here Icons - Free SVG &amp; PNG Click Here Images - Noun Project">
            <a:hlinkClick r:id="rId5"/>
            <a:extLst>
              <a:ext uri="{FF2B5EF4-FFF2-40B4-BE49-F238E27FC236}">
                <a16:creationId xmlns:a16="http://schemas.microsoft.com/office/drawing/2014/main" id="{116B007F-2279-49B8-80E7-6440F4075D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5085495" y="2431493"/>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lick Here Icons - Free SVG &amp; PNG Click Here Images - Noun Project">
            <a:hlinkClick r:id="rId6"/>
            <a:extLst>
              <a:ext uri="{FF2B5EF4-FFF2-40B4-BE49-F238E27FC236}">
                <a16:creationId xmlns:a16="http://schemas.microsoft.com/office/drawing/2014/main" id="{D4CB13BE-3D69-4450-998D-1C86030293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5085494" y="3238956"/>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descr="Imagen de la pantalla de un celular en la mano&#10;&#10;El contenido generado por IA puede ser incorrecto.">
            <a:extLst>
              <a:ext uri="{FF2B5EF4-FFF2-40B4-BE49-F238E27FC236}">
                <a16:creationId xmlns:a16="http://schemas.microsoft.com/office/drawing/2014/main" id="{D83DCDED-3D72-4EF3-B78F-874946ED2E49}"/>
              </a:ext>
            </a:extLst>
          </p:cNvPr>
          <p:cNvPicPr>
            <a:picLocks noChangeAspect="1"/>
          </p:cNvPicPr>
          <p:nvPr/>
        </p:nvPicPr>
        <p:blipFill>
          <a:blip r:embed="rId7"/>
          <a:stretch>
            <a:fillRect/>
          </a:stretch>
        </p:blipFill>
        <p:spPr>
          <a:xfrm>
            <a:off x="6208620" y="2105440"/>
            <a:ext cx="4843793" cy="3229195"/>
          </a:xfrm>
          <a:prstGeom prst="rect">
            <a:avLst/>
          </a:prstGeom>
        </p:spPr>
      </p:pic>
    </p:spTree>
    <p:extLst>
      <p:ext uri="{BB962C8B-B14F-4D97-AF65-F5344CB8AC3E}">
        <p14:creationId xmlns:p14="http://schemas.microsoft.com/office/powerpoint/2010/main" val="305789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s-ES" altLang="es-ES" sz="2400" dirty="0" err="1"/>
              <a:t>Artax</a:t>
            </a:r>
            <a:r>
              <a:rPr lang="es-ES" altLang="es-ES" sz="2400" dirty="0"/>
              <a:t> – a DT </a:t>
            </a:r>
            <a:r>
              <a:rPr lang="es-ES" altLang="es-ES" sz="2400" dirty="0" err="1"/>
              <a:t>for</a:t>
            </a:r>
            <a:r>
              <a:rPr lang="es-ES" altLang="es-ES" sz="2400" dirty="0"/>
              <a:t> </a:t>
            </a:r>
            <a:r>
              <a:rPr lang="es-ES" altLang="es-ES" sz="2400" dirty="0" err="1"/>
              <a:t>people’s</a:t>
            </a:r>
            <a:r>
              <a:rPr lang="es-ES" altLang="es-ES" sz="2400" dirty="0"/>
              <a:t> </a:t>
            </a:r>
            <a:r>
              <a:rPr lang="es-ES" altLang="es-ES" sz="2400" dirty="0" err="1"/>
              <a:t>movement</a:t>
            </a:r>
            <a:r>
              <a:rPr lang="es-ES" altLang="es-ES" sz="2400" dirty="0"/>
              <a:t> in </a:t>
            </a:r>
            <a:r>
              <a:rPr lang="es-ES" altLang="es-ES" sz="2400" dirty="0" err="1"/>
              <a:t>crowds</a:t>
            </a:r>
            <a:endParaRPr lang="en-US" sz="2400" dirty="0"/>
          </a:p>
          <a:p>
            <a:pPr lvl="1">
              <a:spcBef>
                <a:spcPts val="600"/>
              </a:spcBef>
            </a:pPr>
            <a:r>
              <a:rPr lang="es-ES" sz="2200" dirty="0"/>
              <a:t>as </a:t>
            </a:r>
            <a:r>
              <a:rPr lang="es-ES" sz="2200" dirty="0" err="1"/>
              <a:t>part</a:t>
            </a:r>
            <a:r>
              <a:rPr lang="es-ES" sz="2200" dirty="0"/>
              <a:t> </a:t>
            </a:r>
            <a:r>
              <a:rPr lang="es-ES" sz="2200" dirty="0" err="1"/>
              <a:t>of</a:t>
            </a:r>
            <a:r>
              <a:rPr lang="es-ES" sz="2200" dirty="0"/>
              <a:t> </a:t>
            </a:r>
            <a:r>
              <a:rPr lang="es-ES" sz="2200" dirty="0" err="1"/>
              <a:t>the</a:t>
            </a:r>
            <a:r>
              <a:rPr lang="es-ES" sz="2200" dirty="0"/>
              <a:t> </a:t>
            </a:r>
            <a:r>
              <a:rPr lang="es-ES" sz="2200" dirty="0" err="1"/>
              <a:t>research</a:t>
            </a:r>
            <a:r>
              <a:rPr lang="es-ES" sz="2200" dirty="0"/>
              <a:t> </a:t>
            </a:r>
            <a:r>
              <a:rPr lang="es-ES" sz="2200" dirty="0" err="1"/>
              <a:t>project</a:t>
            </a:r>
            <a:r>
              <a:rPr lang="es-ES" sz="2200" dirty="0"/>
              <a:t>:</a:t>
            </a:r>
          </a:p>
          <a:p>
            <a:pPr marL="457200" lvl="1" indent="0">
              <a:spcBef>
                <a:spcPts val="600"/>
              </a:spcBef>
              <a:buNone/>
            </a:pPr>
            <a:r>
              <a:rPr lang="en-US" sz="1400" dirty="0"/>
              <a:t>     </a:t>
            </a:r>
            <a:r>
              <a:rPr lang="en-US" sz="2200" dirty="0">
                <a:solidFill>
                  <a:schemeClr val="accent1"/>
                </a:solidFill>
              </a:rPr>
              <a:t>Including People in Smart City Applications</a:t>
            </a:r>
            <a:endParaRPr lang="en-US" dirty="0">
              <a:solidFill>
                <a:schemeClr val="accent1"/>
              </a:solidFill>
            </a:endParaRPr>
          </a:p>
          <a:p>
            <a:pPr lvl="1">
              <a:spcBef>
                <a:spcPts val="600"/>
              </a:spcBef>
            </a:pPr>
            <a:r>
              <a:rPr lang="es-ES" altLang="es-ES" sz="2200" dirty="0" err="1"/>
              <a:t>the</a:t>
            </a:r>
            <a:r>
              <a:rPr lang="es-ES" altLang="es-ES" sz="2200" dirty="0"/>
              <a:t> </a:t>
            </a:r>
            <a:r>
              <a:rPr lang="es-ES" altLang="es-ES" sz="2200" dirty="0" err="1"/>
              <a:t>phone</a:t>
            </a:r>
            <a:r>
              <a:rPr lang="es-ES" altLang="es-ES" sz="2200" dirty="0"/>
              <a:t> </a:t>
            </a:r>
            <a:r>
              <a:rPr lang="es-ES" altLang="es-ES" sz="2200" dirty="0" err="1"/>
              <a:t>builds</a:t>
            </a:r>
            <a:r>
              <a:rPr lang="es-ES" altLang="es-ES" sz="2200" dirty="0"/>
              <a:t> a </a:t>
            </a:r>
            <a:r>
              <a:rPr lang="es-ES" altLang="es-ES" sz="2200" b="1" i="1" dirty="0"/>
              <a:t>Digital Avatar</a:t>
            </a:r>
            <a:r>
              <a:rPr lang="es-ES" altLang="es-ES" sz="2200" dirty="0"/>
              <a:t> </a:t>
            </a:r>
            <a:r>
              <a:rPr lang="es-ES" altLang="es-ES" sz="2200" dirty="0" err="1"/>
              <a:t>of</a:t>
            </a:r>
            <a:r>
              <a:rPr lang="es-ES" altLang="es-ES" sz="2200" dirty="0"/>
              <a:t> </a:t>
            </a:r>
            <a:r>
              <a:rPr lang="es-ES" altLang="es-ES" sz="2200" dirty="0" err="1"/>
              <a:t>its</a:t>
            </a:r>
            <a:r>
              <a:rPr lang="es-ES" altLang="es-ES" sz="2200" dirty="0"/>
              <a:t> </a:t>
            </a:r>
            <a:r>
              <a:rPr lang="es-ES" altLang="es-ES" sz="2200" dirty="0" err="1"/>
              <a:t>owner</a:t>
            </a:r>
            <a:endParaRPr lang="es-ES" altLang="es-ES" sz="2200" dirty="0"/>
          </a:p>
          <a:p>
            <a:pPr lvl="2">
              <a:spcBef>
                <a:spcPts val="600"/>
              </a:spcBef>
            </a:pPr>
            <a:r>
              <a:rPr lang="es-ES" altLang="es-ES" sz="2000" dirty="0"/>
              <a:t>virtual </a:t>
            </a:r>
            <a:r>
              <a:rPr lang="es-ES" altLang="es-ES" sz="2000" dirty="0" err="1"/>
              <a:t>profile</a:t>
            </a:r>
            <a:r>
              <a:rPr lang="es-ES" altLang="es-ES" sz="2000" dirty="0"/>
              <a:t> </a:t>
            </a:r>
            <a:r>
              <a:rPr lang="es-ES" altLang="es-ES" sz="2000" dirty="0" err="1"/>
              <a:t>with</a:t>
            </a:r>
            <a:r>
              <a:rPr lang="es-ES" altLang="es-ES" sz="2000" dirty="0"/>
              <a:t> </a:t>
            </a:r>
            <a:r>
              <a:rPr lang="es-ES" altLang="es-ES" sz="2000" dirty="0" err="1"/>
              <a:t>their</a:t>
            </a:r>
            <a:r>
              <a:rPr lang="es-ES" altLang="es-ES" sz="2000" dirty="0"/>
              <a:t> </a:t>
            </a:r>
            <a:r>
              <a:rPr lang="es-ES" altLang="es-ES" sz="2000" dirty="0" err="1"/>
              <a:t>habits</a:t>
            </a:r>
            <a:r>
              <a:rPr lang="es-ES" altLang="es-ES" sz="2000" dirty="0"/>
              <a:t>, </a:t>
            </a:r>
            <a:r>
              <a:rPr lang="es-ES" altLang="es-ES" sz="2000" dirty="0" err="1"/>
              <a:t>preferences</a:t>
            </a:r>
            <a:r>
              <a:rPr lang="es-ES" altLang="es-ES" sz="2000" dirty="0"/>
              <a:t>, etc.</a:t>
            </a:r>
          </a:p>
          <a:p>
            <a:pPr lvl="2">
              <a:spcBef>
                <a:spcPts val="600"/>
              </a:spcBef>
            </a:pPr>
            <a:r>
              <a:rPr lang="es-ES" altLang="es-ES" sz="2000" dirty="0" err="1"/>
              <a:t>including</a:t>
            </a:r>
            <a:r>
              <a:rPr lang="es-ES" altLang="es-ES" sz="2000" dirty="0"/>
              <a:t> </a:t>
            </a:r>
            <a:r>
              <a:rPr lang="es-ES" altLang="es-ES" sz="2000" dirty="0" err="1"/>
              <a:t>their</a:t>
            </a:r>
            <a:r>
              <a:rPr lang="es-ES" altLang="es-ES" sz="2000" dirty="0"/>
              <a:t> </a:t>
            </a:r>
            <a:r>
              <a:rPr lang="es-ES" altLang="es-ES" sz="2000" dirty="0" err="1"/>
              <a:t>movements</a:t>
            </a:r>
            <a:r>
              <a:rPr lang="es-ES" altLang="es-ES" sz="2000" dirty="0"/>
              <a:t> as a </a:t>
            </a:r>
            <a:r>
              <a:rPr lang="es-ES" altLang="es-ES" sz="2000" dirty="0" err="1"/>
              <a:t>sequence</a:t>
            </a:r>
            <a:r>
              <a:rPr lang="es-ES" altLang="es-ES" sz="2000" dirty="0"/>
              <a:t> </a:t>
            </a:r>
            <a:r>
              <a:rPr lang="es-ES" altLang="es-ES" sz="2000" dirty="0" err="1"/>
              <a:t>of</a:t>
            </a:r>
            <a:r>
              <a:rPr lang="es-ES" altLang="es-ES" sz="2000" dirty="0"/>
              <a:t> GPS positions</a:t>
            </a:r>
          </a:p>
          <a:p>
            <a:pPr lvl="2">
              <a:spcBef>
                <a:spcPts val="600"/>
              </a:spcBef>
            </a:pPr>
            <a:r>
              <a:rPr lang="es-ES" altLang="es-ES" sz="2000" dirty="0" err="1"/>
              <a:t>that</a:t>
            </a:r>
            <a:r>
              <a:rPr lang="es-ES" altLang="es-ES" sz="2000" dirty="0"/>
              <a:t> can be </a:t>
            </a:r>
            <a:r>
              <a:rPr lang="es-ES" altLang="es-ES" sz="2000" dirty="0" err="1"/>
              <a:t>served</a:t>
            </a:r>
            <a:r>
              <a:rPr lang="es-ES" altLang="es-ES" sz="2000" dirty="0"/>
              <a:t> </a:t>
            </a:r>
            <a:r>
              <a:rPr lang="es-ES" altLang="es-ES" sz="2000" dirty="0" err="1"/>
              <a:t>to</a:t>
            </a:r>
            <a:r>
              <a:rPr lang="es-ES" altLang="es-ES" sz="2000" dirty="0"/>
              <a:t> </a:t>
            </a:r>
            <a:r>
              <a:rPr lang="es-ES" altLang="es-ES" sz="2000" dirty="0" err="1"/>
              <a:t>third-parties</a:t>
            </a:r>
            <a:r>
              <a:rPr lang="es-ES" altLang="es-ES" sz="2000" dirty="0"/>
              <a:t> </a:t>
            </a:r>
            <a:r>
              <a:rPr lang="es-ES" altLang="es-ES" sz="2000" dirty="0" err="1"/>
              <a:t>on</a:t>
            </a:r>
            <a:r>
              <a:rPr lang="es-ES" altLang="es-ES" sz="2000" dirty="0"/>
              <a:t> </a:t>
            </a:r>
            <a:r>
              <a:rPr lang="es-ES" altLang="es-ES" sz="2000" dirty="0" err="1"/>
              <a:t>demand</a:t>
            </a:r>
            <a:endParaRPr lang="es-ES" altLang="es-ES" sz="2000" dirty="0"/>
          </a:p>
          <a:p>
            <a:pPr>
              <a:spcBef>
                <a:spcPts val="1200"/>
              </a:spcBef>
            </a:pPr>
            <a:r>
              <a:rPr lang="es-ES" altLang="es-ES" sz="2400" dirty="0" err="1"/>
              <a:t>Individuals</a:t>
            </a:r>
            <a:r>
              <a:rPr lang="es-ES" altLang="es-ES" sz="2400" dirty="0"/>
              <a:t> are </a:t>
            </a:r>
            <a:r>
              <a:rPr lang="es-ES" altLang="es-ES" sz="2400" dirty="0" err="1"/>
              <a:t>considered</a:t>
            </a:r>
            <a:r>
              <a:rPr lang="es-ES" altLang="es-ES" sz="2400" dirty="0"/>
              <a:t> as </a:t>
            </a:r>
            <a:r>
              <a:rPr lang="es-ES" altLang="es-ES" sz="2400" dirty="0" err="1"/>
              <a:t>first-class</a:t>
            </a:r>
            <a:r>
              <a:rPr lang="es-ES" altLang="es-ES" sz="2400" dirty="0"/>
              <a:t> </a:t>
            </a:r>
            <a:r>
              <a:rPr lang="es-ES" altLang="es-ES" sz="2400" dirty="0" err="1"/>
              <a:t>entities</a:t>
            </a:r>
            <a:r>
              <a:rPr lang="es-ES" altLang="es-ES" sz="2400" dirty="0"/>
              <a:t> </a:t>
            </a:r>
            <a:r>
              <a:rPr lang="es-ES" altLang="es-ES" sz="2400" dirty="0" err="1"/>
              <a:t>of</a:t>
            </a:r>
            <a:r>
              <a:rPr lang="es-ES" altLang="es-ES" sz="2400" dirty="0"/>
              <a:t> </a:t>
            </a:r>
            <a:r>
              <a:rPr lang="es-ES" altLang="es-ES" sz="2400" dirty="0" err="1"/>
              <a:t>the</a:t>
            </a:r>
            <a:r>
              <a:rPr lang="es-ES" altLang="es-ES" sz="2400" dirty="0"/>
              <a:t> DT</a:t>
            </a:r>
          </a:p>
          <a:p>
            <a:pPr lvl="2">
              <a:lnSpc>
                <a:spcPct val="120000"/>
              </a:lnSpc>
              <a:spcBef>
                <a:spcPts val="600"/>
              </a:spcBef>
            </a:pPr>
            <a:r>
              <a:rPr lang="en-US" altLang="es-ES" sz="2000" dirty="0"/>
              <a:t>providing RT information from individuals in a specific area</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spcBef>
                  <a:spcPct val="0"/>
                </a:spcBef>
                <a:buFontTx/>
                <a:buNone/>
              </a:pPr>
              <a:t>37</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8768147" cy="523220"/>
          </a:xfrm>
          <a:prstGeom prst="rect">
            <a:avLst/>
          </a:prstGeom>
          <a:noFill/>
          <a:ln>
            <a:noFill/>
          </a:ln>
        </p:spPr>
        <p:txBody>
          <a:bodyPr wrap="square">
            <a:spAutoFit/>
          </a:bodyPr>
          <a:lstStyle/>
          <a:p>
            <a:pPr algn="ctr"/>
            <a:r>
              <a:rPr lang="es-ES" sz="1400" dirty="0"/>
              <a:t>I. Alba, J. Troya, C. Canal. </a:t>
            </a:r>
            <a:r>
              <a:rPr lang="es-ES" sz="1400" dirty="0" err="1"/>
              <a:t>Towards</a:t>
            </a:r>
            <a:r>
              <a:rPr lang="es-ES" sz="1400" dirty="0"/>
              <a:t> a Digital Twin </a:t>
            </a:r>
            <a:r>
              <a:rPr lang="es-ES" sz="1400" dirty="0" err="1"/>
              <a:t>System</a:t>
            </a:r>
            <a:r>
              <a:rPr lang="es-ES" sz="1400" dirty="0"/>
              <a:t> </a:t>
            </a:r>
            <a:r>
              <a:rPr lang="es-ES" sz="1400" dirty="0" err="1"/>
              <a:t>for</a:t>
            </a:r>
            <a:r>
              <a:rPr lang="es-ES" sz="1400" dirty="0"/>
              <a:t> Human </a:t>
            </a:r>
            <a:r>
              <a:rPr lang="es-ES" sz="1400" dirty="0" err="1"/>
              <a:t>Crowd</a:t>
            </a:r>
            <a:r>
              <a:rPr lang="es-ES" sz="1400" dirty="0"/>
              <a:t> </a:t>
            </a:r>
            <a:r>
              <a:rPr lang="es-ES" sz="1400" dirty="0" err="1"/>
              <a:t>Motion</a:t>
            </a:r>
            <a:r>
              <a:rPr lang="es-ES" sz="1400" dirty="0"/>
              <a:t> </a:t>
            </a:r>
            <a:r>
              <a:rPr lang="es-ES" sz="1400" dirty="0" err="1"/>
              <a:t>Prediction</a:t>
            </a:r>
            <a:r>
              <a:rPr lang="es-ES" sz="1400" dirty="0"/>
              <a:t>. EDOC 2024. </a:t>
            </a:r>
            <a:r>
              <a:rPr lang="es-ES" sz="1400" dirty="0" err="1"/>
              <a:t>Lecture</a:t>
            </a:r>
            <a:r>
              <a:rPr lang="es-ES" sz="1400" dirty="0"/>
              <a:t> Notes in Business </a:t>
            </a:r>
            <a:r>
              <a:rPr lang="es-ES" sz="1400" dirty="0" err="1"/>
              <a:t>Information</a:t>
            </a:r>
            <a:r>
              <a:rPr lang="es-ES" sz="1400" dirty="0"/>
              <a:t> Processing, </a:t>
            </a:r>
            <a:r>
              <a:rPr lang="es-ES" sz="1400" dirty="0" err="1"/>
              <a:t>vol</a:t>
            </a:r>
            <a:r>
              <a:rPr lang="es-ES" sz="1400" dirty="0"/>
              <a:t> 537. Springer (2025).</a:t>
            </a:r>
            <a:endParaRPr lang="en-US" sz="1400" dirty="0"/>
          </a:p>
        </p:txBody>
      </p:sp>
      <p:pic>
        <p:nvPicPr>
          <p:cNvPr id="10" name="Imagen 9" descr="Diagrama&#10;&#10;Descripción generada automáticamente">
            <a:extLst>
              <a:ext uri="{FF2B5EF4-FFF2-40B4-BE49-F238E27FC236}">
                <a16:creationId xmlns:a16="http://schemas.microsoft.com/office/drawing/2014/main" id="{F265156B-1100-4363-8BAC-013200987AFE}"/>
              </a:ext>
            </a:extLst>
          </p:cNvPr>
          <p:cNvPicPr>
            <a:picLocks noChangeAspect="1"/>
          </p:cNvPicPr>
          <p:nvPr/>
        </p:nvPicPr>
        <p:blipFill rotWithShape="1">
          <a:blip r:embed="rId3"/>
          <a:srcRect l="-2" r="9478"/>
          <a:stretch/>
        </p:blipFill>
        <p:spPr>
          <a:xfrm>
            <a:off x="7498633" y="80682"/>
            <a:ext cx="4608000" cy="3178418"/>
          </a:xfrm>
          <a:prstGeom prst="rect">
            <a:avLst/>
          </a:prstGeom>
        </p:spPr>
      </p:pic>
      <p:pic>
        <p:nvPicPr>
          <p:cNvPr id="8" name="Picture 4" descr="Click Here Icons - Free SVG &amp; PNG Click Here Images - Noun Project">
            <a:hlinkClick r:id="rId4"/>
            <a:extLst>
              <a:ext uri="{FF2B5EF4-FFF2-40B4-BE49-F238E27FC236}">
                <a16:creationId xmlns:a16="http://schemas.microsoft.com/office/drawing/2014/main" id="{5ACD74B7-B1EA-4E49-A45E-AA7348A5E9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1" t="19387" r="19383" b="20000"/>
          <a:stretch/>
        </p:blipFill>
        <p:spPr bwMode="auto">
          <a:xfrm>
            <a:off x="7110934" y="2352196"/>
            <a:ext cx="642999" cy="62926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94F557B-2B15-44D9-8D57-C6E844708687}"/>
              </a:ext>
            </a:extLst>
          </p:cNvPr>
          <p:cNvSpPr txBox="1"/>
          <p:nvPr/>
        </p:nvSpPr>
        <p:spPr>
          <a:xfrm>
            <a:off x="566180" y="5414976"/>
            <a:ext cx="8768147" cy="523220"/>
          </a:xfrm>
          <a:prstGeom prst="rect">
            <a:avLst/>
          </a:prstGeom>
          <a:noFill/>
          <a:ln>
            <a:noFill/>
          </a:ln>
        </p:spPr>
        <p:txBody>
          <a:bodyPr wrap="square">
            <a:spAutoFit/>
          </a:bodyPr>
          <a:lstStyle/>
          <a:p>
            <a:pPr algn="ctr"/>
            <a:r>
              <a:rPr lang="es-ES" sz="1400" dirty="0"/>
              <a:t>A. </a:t>
            </a:r>
            <a:r>
              <a:rPr lang="es-ES" sz="1400" dirty="0" err="1"/>
              <a:t>Perez</a:t>
            </a:r>
            <a:r>
              <a:rPr lang="es-ES" sz="1400" dirty="0"/>
              <a:t>-Vereda, R. </a:t>
            </a:r>
            <a:r>
              <a:rPr lang="es-ES" sz="1400" dirty="0" err="1"/>
              <a:t>Hervas</a:t>
            </a:r>
            <a:r>
              <a:rPr lang="es-ES" sz="1400" dirty="0"/>
              <a:t>, C. Canal. </a:t>
            </a:r>
            <a:r>
              <a:rPr lang="en-US" sz="1400" dirty="0"/>
              <a:t>Digital Avatars: A programming framework for personalized human interactions through virtual profiles. Pervasive and Mobile Computing, 87:101718 (17 pp.), Elsevier, 2022.</a:t>
            </a:r>
          </a:p>
        </p:txBody>
      </p:sp>
      <p:pic>
        <p:nvPicPr>
          <p:cNvPr id="13" name="Picture 8" descr="Here's What To Expect Visiting Carnival In Rio De Janeiro - Travel Off Path">
            <a:extLst>
              <a:ext uri="{FF2B5EF4-FFF2-40B4-BE49-F238E27FC236}">
                <a16:creationId xmlns:a16="http://schemas.microsoft.com/office/drawing/2014/main" id="{AF5FAD78-7A0E-472C-87C6-688659CA71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756"/>
          <a:stretch/>
        </p:blipFill>
        <p:spPr bwMode="auto">
          <a:xfrm>
            <a:off x="9606000" y="4418896"/>
            <a:ext cx="2355588" cy="1890207"/>
          </a:xfrm>
          <a:prstGeom prst="rect">
            <a:avLst/>
          </a:prstGeom>
          <a:noFill/>
          <a:extLst>
            <a:ext uri="{909E8E84-426E-40DD-AFC4-6F175D3DCCD1}">
              <a14:hiddenFill xmlns:a14="http://schemas.microsoft.com/office/drawing/2010/main">
                <a:solidFill>
                  <a:srgbClr val="FFFFFF"/>
                </a:solidFill>
              </a14:hiddenFill>
            </a:ext>
          </a:extLst>
        </p:spPr>
      </p:pic>
      <p:sp>
        <p:nvSpPr>
          <p:cNvPr id="11" name="4 Marcador de pie de página">
            <a:extLst>
              <a:ext uri="{FF2B5EF4-FFF2-40B4-BE49-F238E27FC236}">
                <a16:creationId xmlns:a16="http://schemas.microsoft.com/office/drawing/2014/main" id="{6B990AC7-0B0F-42E1-9AA6-9AFC254526FB}"/>
              </a:ext>
            </a:extLst>
          </p:cNvPr>
          <p:cNvSpPr txBox="1">
            <a:spLocks/>
          </p:cNvSpPr>
          <p:nvPr/>
        </p:nvSpPr>
        <p:spPr>
          <a:xfrm>
            <a:off x="8100000" y="6523200"/>
            <a:ext cx="2951162"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Char char="•"/>
              <a:defRPr sz="3200" kern="1200">
                <a:solidFill>
                  <a:schemeClr val="tx1"/>
                </a:solidFill>
                <a:latin typeface="Arial" panose="020B0604020202020204" pitchFamily="34" charset="0"/>
                <a:ea typeface="+mn-ea"/>
                <a:cs typeface="+mn-cs"/>
              </a:defRPr>
            </a:lvl1pPr>
            <a:lvl2pPr marL="742950" indent="-285750" algn="l" defTabSz="457200" rtl="0" eaLnBrk="1" latinLnBrk="0" hangingPunct="1">
              <a:spcBef>
                <a:spcPct val="20000"/>
              </a:spcBef>
              <a:buChar char="–"/>
              <a:defRPr sz="2800" kern="1200">
                <a:solidFill>
                  <a:schemeClr val="tx1"/>
                </a:solidFill>
                <a:latin typeface="Arial" panose="020B0604020202020204" pitchFamily="34" charset="0"/>
                <a:ea typeface="+mn-ea"/>
                <a:cs typeface="+mn-cs"/>
              </a:defRPr>
            </a:lvl2pPr>
            <a:lvl3pPr marL="1143000" indent="-228600" algn="l" defTabSz="457200" rtl="0" eaLnBrk="1" latinLnBrk="0" hangingPunct="1">
              <a:spcBef>
                <a:spcPct val="20000"/>
              </a:spcBef>
              <a:buChar char="•"/>
              <a:defRPr sz="2400" kern="1200">
                <a:solidFill>
                  <a:schemeClr val="tx1"/>
                </a:solidFill>
                <a:latin typeface="Arial" panose="020B0604020202020204" pitchFamily="34" charset="0"/>
                <a:ea typeface="+mn-ea"/>
                <a:cs typeface="+mn-cs"/>
              </a:defRPr>
            </a:lvl3pPr>
            <a:lvl4pPr marL="16002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4pPr>
            <a:lvl5pPr marL="2057400" indent="-228600" algn="l" defTabSz="457200" rtl="0" eaLnBrk="1" latinLnBrk="0" hangingPunct="1">
              <a:spcBef>
                <a:spcPct val="20000"/>
              </a:spcBef>
              <a:buChar char="»"/>
              <a:defRPr sz="20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20000"/>
              </a:spcBef>
              <a:spcAft>
                <a:spcPct val="0"/>
              </a:spcAft>
              <a:buChar char="»"/>
              <a:defRPr sz="2000" kern="1200">
                <a:solidFill>
                  <a:schemeClr val="tx1"/>
                </a:solidFill>
                <a:latin typeface="Arial" panose="020B0604020202020204" pitchFamily="34" charset="0"/>
                <a:ea typeface="+mn-ea"/>
                <a:cs typeface="+mn-cs"/>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FontTx/>
                <a:buNone/>
              </a:pPr>
              <a:t>37</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412572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Some</a:t>
            </a:r>
            <a:r>
              <a:rPr lang="es-ES" altLang="es-ES" dirty="0"/>
              <a:t> </a:t>
            </a:r>
            <a:r>
              <a:rPr lang="es-ES" altLang="es-ES" dirty="0" err="1"/>
              <a:t>Applications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600"/>
              </a:spcBef>
            </a:pPr>
            <a:r>
              <a:rPr lang="en-US" sz="2400" dirty="0"/>
              <a:t>A DT of Noisy Quantum Computers</a:t>
            </a:r>
          </a:p>
          <a:p>
            <a:pPr lvl="1">
              <a:spcBef>
                <a:spcPts val="600"/>
              </a:spcBef>
            </a:pPr>
            <a:r>
              <a:rPr lang="en-US" sz="2200" dirty="0"/>
              <a:t>parametric error model of </a:t>
            </a:r>
            <a:r>
              <a:rPr lang="en-US" sz="2200" dirty="0" err="1"/>
              <a:t>transmon</a:t>
            </a:r>
            <a:r>
              <a:rPr lang="en-US" sz="2200" dirty="0"/>
              <a:t> qubit devices</a:t>
            </a:r>
          </a:p>
          <a:p>
            <a:pPr lvl="1">
              <a:spcBef>
                <a:spcPts val="600"/>
              </a:spcBef>
            </a:pPr>
            <a:r>
              <a:rPr lang="en-US" sz="2200" dirty="0"/>
              <a:t>for understanding and mitigating noise in NISQ QPUs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38</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806160" y="6026709"/>
            <a:ext cx="7435252" cy="523220"/>
          </a:xfrm>
          <a:prstGeom prst="rect">
            <a:avLst/>
          </a:prstGeom>
          <a:noFill/>
          <a:ln>
            <a:noFill/>
          </a:ln>
        </p:spPr>
        <p:txBody>
          <a:bodyPr wrap="square">
            <a:spAutoFit/>
          </a:bodyPr>
          <a:lstStyle/>
          <a:p>
            <a:pPr algn="ctr"/>
            <a:r>
              <a:rPr lang="es-ES" sz="1400" b="0" i="0" dirty="0">
                <a:solidFill>
                  <a:srgbClr val="333333"/>
                </a:solidFill>
                <a:effectLst/>
                <a:latin typeface="HelveticaNeue Regular"/>
              </a:rPr>
              <a:t>C. </a:t>
            </a:r>
            <a:r>
              <a:rPr lang="es-ES" sz="1400" b="0" i="0" dirty="0" err="1">
                <a:solidFill>
                  <a:srgbClr val="333333"/>
                </a:solidFill>
                <a:effectLst/>
                <a:latin typeface="HelveticaNeue Regular"/>
              </a:rPr>
              <a:t>Gustiani</a:t>
            </a:r>
            <a:r>
              <a:rPr lang="es-ES" sz="1400" b="0" i="0" dirty="0">
                <a:solidFill>
                  <a:srgbClr val="333333"/>
                </a:solidFill>
                <a:effectLst/>
                <a:latin typeface="HelveticaNeue Regular"/>
              </a:rPr>
              <a:t>, T. Jones, S. C. </a:t>
            </a:r>
            <a:r>
              <a:rPr lang="es-ES" sz="1400" b="0" i="0" dirty="0" err="1">
                <a:solidFill>
                  <a:srgbClr val="333333"/>
                </a:solidFill>
                <a:effectLst/>
                <a:latin typeface="HelveticaNeue Regular"/>
              </a:rPr>
              <a:t>Benjamin</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The</a:t>
            </a:r>
            <a:r>
              <a:rPr lang="es-ES" sz="1400" b="0" i="0" dirty="0">
                <a:solidFill>
                  <a:srgbClr val="333333"/>
                </a:solidFill>
                <a:effectLst/>
                <a:latin typeface="HelveticaNeue Regular"/>
              </a:rPr>
              <a:t> Virtual Quantum </a:t>
            </a:r>
            <a:r>
              <a:rPr lang="es-ES" sz="1400" b="0" i="0" dirty="0" err="1">
                <a:solidFill>
                  <a:srgbClr val="333333"/>
                </a:solidFill>
                <a:effectLst/>
                <a:latin typeface="HelveticaNeue Regular"/>
              </a:rPr>
              <a:t>Device</a:t>
            </a:r>
            <a:r>
              <a:rPr lang="es-ES" sz="1400" b="0" i="0" dirty="0">
                <a:solidFill>
                  <a:srgbClr val="333333"/>
                </a:solidFill>
                <a:effectLst/>
                <a:latin typeface="HelveticaNeue Regular"/>
              </a:rPr>
              <a:t> (VQD): </a:t>
            </a:r>
            <a:br>
              <a:rPr lang="es-ES" sz="1400" b="0" i="0" dirty="0">
                <a:solidFill>
                  <a:srgbClr val="333333"/>
                </a:solidFill>
                <a:effectLst/>
                <a:latin typeface="HelveticaNeue Regular"/>
              </a:rPr>
            </a:br>
            <a:r>
              <a:rPr lang="es-ES" sz="1400" b="0" i="0" dirty="0">
                <a:solidFill>
                  <a:srgbClr val="333333"/>
                </a:solidFill>
                <a:effectLst/>
                <a:latin typeface="HelveticaNeue Regular"/>
              </a:rPr>
              <a:t>A </a:t>
            </a:r>
            <a:r>
              <a:rPr lang="es-ES" sz="1400" b="0" i="0" dirty="0" err="1">
                <a:solidFill>
                  <a:srgbClr val="333333"/>
                </a:solidFill>
                <a:effectLst/>
                <a:latin typeface="HelveticaNeue Regular"/>
              </a:rPr>
              <a:t>tool</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for</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detailed</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emulation</a:t>
            </a:r>
            <a:r>
              <a:rPr lang="es-ES" sz="1400" b="0" i="0" dirty="0">
                <a:solidFill>
                  <a:srgbClr val="333333"/>
                </a:solidFill>
                <a:effectLst/>
                <a:latin typeface="HelveticaNeue Regular"/>
              </a:rPr>
              <a:t> </a:t>
            </a:r>
            <a:r>
              <a:rPr lang="es-ES" sz="1400" b="0" i="0" dirty="0" err="1">
                <a:solidFill>
                  <a:srgbClr val="333333"/>
                </a:solidFill>
                <a:effectLst/>
                <a:latin typeface="HelveticaNeue Regular"/>
              </a:rPr>
              <a:t>of</a:t>
            </a:r>
            <a:r>
              <a:rPr lang="es-ES" sz="1400" b="0" i="0" dirty="0">
                <a:solidFill>
                  <a:srgbClr val="333333"/>
                </a:solidFill>
                <a:effectLst/>
                <a:latin typeface="HelveticaNeue Regular"/>
              </a:rPr>
              <a:t> quantum </a:t>
            </a:r>
            <a:r>
              <a:rPr lang="es-ES" sz="1400" b="0" i="0" dirty="0" err="1">
                <a:solidFill>
                  <a:srgbClr val="333333"/>
                </a:solidFill>
                <a:effectLst/>
                <a:latin typeface="HelveticaNeue Regular"/>
              </a:rPr>
              <a:t>computers</a:t>
            </a:r>
            <a:r>
              <a:rPr lang="es-ES" sz="1400" b="0" i="0" dirty="0">
                <a:solidFill>
                  <a:srgbClr val="333333"/>
                </a:solidFill>
                <a:effectLst/>
                <a:latin typeface="HelveticaNeue Regular"/>
              </a:rPr>
              <a:t>. Quantum 9: 1642 (2025).</a:t>
            </a:r>
            <a:endParaRPr lang="en-US" sz="1400" dirty="0"/>
          </a:p>
        </p:txBody>
      </p:sp>
      <p:pic>
        <p:nvPicPr>
          <p:cNvPr id="1034" name="Picture 10" descr="Quantum Computer | Google Quantum AI">
            <a:extLst>
              <a:ext uri="{FF2B5EF4-FFF2-40B4-BE49-F238E27FC236}">
                <a16:creationId xmlns:a16="http://schemas.microsoft.com/office/drawing/2014/main" id="{4425F63F-F7D9-4A35-8DBA-2F6FA8E32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4558" y="286698"/>
            <a:ext cx="2465553" cy="328740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67BE385-D8C4-4CF5-A3C6-408A38B2F6B6}"/>
              </a:ext>
            </a:extLst>
          </p:cNvPr>
          <p:cNvPicPr>
            <a:picLocks noChangeAspect="1"/>
          </p:cNvPicPr>
          <p:nvPr/>
        </p:nvPicPr>
        <p:blipFill>
          <a:blip r:embed="rId4"/>
          <a:stretch>
            <a:fillRect/>
          </a:stretch>
        </p:blipFill>
        <p:spPr>
          <a:xfrm>
            <a:off x="1439795" y="3415598"/>
            <a:ext cx="3810196" cy="1876521"/>
          </a:xfrm>
          <a:prstGeom prst="rect">
            <a:avLst/>
          </a:prstGeom>
        </p:spPr>
      </p:pic>
      <p:pic>
        <p:nvPicPr>
          <p:cNvPr id="11" name="Imagen 10" descr="Gráfico&#10;&#10;El contenido generado por IA puede ser incorrecto.">
            <a:extLst>
              <a:ext uri="{FF2B5EF4-FFF2-40B4-BE49-F238E27FC236}">
                <a16:creationId xmlns:a16="http://schemas.microsoft.com/office/drawing/2014/main" id="{BFCEC87B-F48D-459B-AEAF-301943062246}"/>
              </a:ext>
            </a:extLst>
          </p:cNvPr>
          <p:cNvPicPr>
            <a:picLocks noChangeAspect="1"/>
          </p:cNvPicPr>
          <p:nvPr/>
        </p:nvPicPr>
        <p:blipFill>
          <a:blip r:embed="rId5"/>
          <a:stretch>
            <a:fillRect/>
          </a:stretch>
        </p:blipFill>
        <p:spPr>
          <a:xfrm>
            <a:off x="5416775" y="3119572"/>
            <a:ext cx="2353272" cy="2679748"/>
          </a:xfrm>
          <a:prstGeom prst="rect">
            <a:avLst/>
          </a:prstGeom>
        </p:spPr>
      </p:pic>
    </p:spTree>
    <p:extLst>
      <p:ext uri="{BB962C8B-B14F-4D97-AF65-F5344CB8AC3E}">
        <p14:creationId xmlns:p14="http://schemas.microsoft.com/office/powerpoint/2010/main" val="4034402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Research</a:t>
            </a:r>
            <a:r>
              <a:rPr lang="es-ES" altLang="es-ES" dirty="0"/>
              <a:t> </a:t>
            </a:r>
            <a:r>
              <a:rPr lang="es-ES" altLang="es-ES" dirty="0" err="1"/>
              <a:t>Challenges</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altLang="es-ES" sz="2400" dirty="0"/>
              <a:t>Many industrial initiatives for building DTs</a:t>
            </a:r>
            <a:endParaRPr lang="en-GB" sz="2400" dirty="0"/>
          </a:p>
          <a:p>
            <a:pPr lvl="1">
              <a:spcBef>
                <a:spcPts val="900"/>
              </a:spcBef>
            </a:pPr>
            <a:r>
              <a:rPr lang="en-GB" sz="2200" dirty="0"/>
              <a:t>developed in an </a:t>
            </a:r>
            <a:r>
              <a:rPr lang="en-GB" sz="2200" i="1" dirty="0"/>
              <a:t>ad-hoc</a:t>
            </a:r>
            <a:r>
              <a:rPr lang="en-GB" sz="2200" dirty="0"/>
              <a:t> manner</a:t>
            </a:r>
          </a:p>
          <a:p>
            <a:pPr>
              <a:spcBef>
                <a:spcPts val="900"/>
              </a:spcBef>
            </a:pPr>
            <a:r>
              <a:rPr lang="en-GB" sz="2400" dirty="0"/>
              <a:t>Lack of Software Engineering methods in their development</a:t>
            </a:r>
            <a:endParaRPr lang="en-GB" altLang="es-ES" sz="2400" dirty="0"/>
          </a:p>
          <a:p>
            <a:pPr lvl="1">
              <a:spcBef>
                <a:spcPts val="900"/>
              </a:spcBef>
            </a:pPr>
            <a:r>
              <a:rPr lang="en-GB" altLang="es-ES" sz="2200" dirty="0"/>
              <a:t>standards</a:t>
            </a:r>
          </a:p>
          <a:p>
            <a:pPr lvl="1">
              <a:spcBef>
                <a:spcPts val="600"/>
              </a:spcBef>
            </a:pPr>
            <a:r>
              <a:rPr lang="en-GB" altLang="es-ES" sz="2200" dirty="0"/>
              <a:t>methodologies </a:t>
            </a:r>
          </a:p>
          <a:p>
            <a:pPr lvl="1">
              <a:spcBef>
                <a:spcPts val="600"/>
              </a:spcBef>
            </a:pPr>
            <a:r>
              <a:rPr lang="en-GB" altLang="es-ES" sz="2200" dirty="0"/>
              <a:t>frameworks &amp; tools</a:t>
            </a:r>
          </a:p>
          <a:p>
            <a:pPr lvl="1">
              <a:spcBef>
                <a:spcPts val="600"/>
              </a:spcBef>
            </a:pPr>
            <a:r>
              <a:rPr lang="en-GB" altLang="es-ES" sz="2200" dirty="0"/>
              <a:t>data fusion &amp; curation</a:t>
            </a:r>
          </a:p>
          <a:p>
            <a:pPr lvl="1">
              <a:spcBef>
                <a:spcPts val="600"/>
              </a:spcBef>
            </a:pPr>
            <a:r>
              <a:rPr lang="en-GB" altLang="es-ES" sz="2200" dirty="0"/>
              <a:t>interoperability, </a:t>
            </a:r>
            <a:r>
              <a:rPr lang="en-GB" altLang="es-ES" sz="2200" b="1" dirty="0"/>
              <a:t>composition &amp; deployment</a:t>
            </a:r>
          </a:p>
          <a:p>
            <a:pPr lvl="1">
              <a:spcBef>
                <a:spcPts val="600"/>
              </a:spcBef>
            </a:pPr>
            <a:r>
              <a:rPr lang="en-GB" altLang="es-ES" sz="2200" b="1" dirty="0"/>
              <a:t>validation</a:t>
            </a:r>
            <a:r>
              <a:rPr lang="en-GB" altLang="es-ES" sz="2200" dirty="0"/>
              <a:t> &amp; evaluation</a:t>
            </a:r>
          </a:p>
          <a:p>
            <a:pPr>
              <a:spcBef>
                <a:spcPts val="900"/>
              </a:spcBef>
            </a:pPr>
            <a:r>
              <a:rPr lang="en-GB" altLang="es-ES" sz="2400" dirty="0"/>
              <a:t>We find efforts in all these fields but not clear outcomes yet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39</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8768147" cy="738664"/>
          </a:xfrm>
          <a:prstGeom prst="rect">
            <a:avLst/>
          </a:prstGeom>
          <a:noFill/>
          <a:ln>
            <a:noFill/>
          </a:ln>
        </p:spPr>
        <p:txBody>
          <a:bodyPr wrap="square">
            <a:spAutoFit/>
          </a:bodyPr>
          <a:lstStyle/>
          <a:p>
            <a:pPr algn="ctr"/>
            <a:r>
              <a:rPr lang="es-ES" sz="1400" dirty="0"/>
              <a:t>A. Sharma, E. </a:t>
            </a:r>
            <a:r>
              <a:rPr lang="es-ES" sz="1400" dirty="0" err="1"/>
              <a:t>Kosasih</a:t>
            </a:r>
            <a:r>
              <a:rPr lang="es-ES" sz="1400" dirty="0"/>
              <a:t>, J. Zhang, A. </a:t>
            </a:r>
            <a:r>
              <a:rPr lang="es-ES" sz="1400" dirty="0" err="1"/>
              <a:t>Brintrup</a:t>
            </a:r>
            <a:r>
              <a:rPr lang="es-ES" sz="1400" dirty="0"/>
              <a:t>, A. </a:t>
            </a:r>
            <a:r>
              <a:rPr lang="es-ES" sz="1400" dirty="0" err="1"/>
              <a:t>Calinescu</a:t>
            </a:r>
            <a:r>
              <a:rPr lang="es-ES" sz="1400" dirty="0"/>
              <a:t>. Digital </a:t>
            </a:r>
            <a:r>
              <a:rPr lang="es-ES" sz="1400" dirty="0" err="1"/>
              <a:t>Twins</a:t>
            </a:r>
            <a:r>
              <a:rPr lang="es-ES" sz="1400" dirty="0"/>
              <a:t>: </a:t>
            </a:r>
            <a:r>
              <a:rPr lang="es-ES" sz="1400" dirty="0" err="1"/>
              <a:t>State</a:t>
            </a:r>
            <a:r>
              <a:rPr lang="es-ES" sz="1400" dirty="0"/>
              <a:t> </a:t>
            </a:r>
            <a:r>
              <a:rPr lang="es-ES" sz="1400" dirty="0" err="1"/>
              <a:t>of</a:t>
            </a:r>
            <a:r>
              <a:rPr lang="es-ES" sz="1400" dirty="0"/>
              <a:t> </a:t>
            </a:r>
            <a:r>
              <a:rPr lang="es-ES" sz="1400" dirty="0" err="1"/>
              <a:t>the</a:t>
            </a:r>
            <a:r>
              <a:rPr lang="es-ES" sz="1400" dirty="0"/>
              <a:t> art </a:t>
            </a:r>
            <a:r>
              <a:rPr lang="es-ES" sz="1400" dirty="0" err="1"/>
              <a:t>theory</a:t>
            </a:r>
            <a:r>
              <a:rPr lang="es-ES" sz="1400" dirty="0"/>
              <a:t> and </a:t>
            </a:r>
            <a:r>
              <a:rPr lang="es-ES" sz="1400" dirty="0" err="1"/>
              <a:t>practice</a:t>
            </a:r>
            <a:r>
              <a:rPr lang="es-ES" sz="1400" dirty="0"/>
              <a:t>, </a:t>
            </a:r>
            <a:r>
              <a:rPr lang="es-ES" sz="1400" dirty="0" err="1"/>
              <a:t>challenges</a:t>
            </a:r>
            <a:r>
              <a:rPr lang="es-ES" sz="1400" dirty="0"/>
              <a:t>, and open </a:t>
            </a:r>
            <a:r>
              <a:rPr lang="es-ES" sz="1400" dirty="0" err="1"/>
              <a:t>research</a:t>
            </a:r>
            <a:r>
              <a:rPr lang="es-ES" sz="1400" dirty="0"/>
              <a:t> </a:t>
            </a:r>
            <a:r>
              <a:rPr lang="es-ES" sz="1400" dirty="0" err="1"/>
              <a:t>questions</a:t>
            </a:r>
            <a:r>
              <a:rPr lang="es-ES" sz="1400" dirty="0"/>
              <a:t>, </a:t>
            </a:r>
            <a:r>
              <a:rPr lang="es-ES" sz="1400" dirty="0" err="1"/>
              <a:t>Journal</a:t>
            </a:r>
            <a:r>
              <a:rPr lang="es-ES" sz="1400" dirty="0"/>
              <a:t> </a:t>
            </a:r>
            <a:r>
              <a:rPr lang="es-ES" sz="1400" dirty="0" err="1"/>
              <a:t>of</a:t>
            </a:r>
            <a:r>
              <a:rPr lang="es-ES" sz="1400" dirty="0"/>
              <a:t> Industrial </a:t>
            </a:r>
            <a:r>
              <a:rPr lang="es-ES" sz="1400" dirty="0" err="1"/>
              <a:t>Information</a:t>
            </a:r>
            <a:r>
              <a:rPr lang="es-ES" sz="1400" dirty="0"/>
              <a:t> </a:t>
            </a:r>
            <a:r>
              <a:rPr lang="es-ES" sz="1400" dirty="0" err="1"/>
              <a:t>Integration</a:t>
            </a:r>
            <a:r>
              <a:rPr lang="es-ES" sz="1400" dirty="0"/>
              <a:t>,</a:t>
            </a:r>
          </a:p>
          <a:p>
            <a:pPr algn="ctr"/>
            <a:r>
              <a:rPr lang="es-ES" sz="1400" dirty="0" err="1"/>
              <a:t>vol</a:t>
            </a:r>
            <a:r>
              <a:rPr lang="es-ES" sz="1400" dirty="0"/>
              <a:t> 30, 2022, 100383. https://doi.org/10.1016/j.jii.2022.100383.</a:t>
            </a:r>
            <a:endParaRPr lang="en-US" sz="1400" dirty="0"/>
          </a:p>
        </p:txBody>
      </p:sp>
    </p:spTree>
    <p:extLst>
      <p:ext uri="{BB962C8B-B14F-4D97-AF65-F5344CB8AC3E}">
        <p14:creationId xmlns:p14="http://schemas.microsoft.com/office/powerpoint/2010/main" val="394920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FE042-0A00-2405-638D-7F722439CFC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4F37764-ADE0-EE18-ACD0-71271E9D0C79}"/>
              </a:ext>
            </a:extLst>
          </p:cNvPr>
          <p:cNvPicPr>
            <a:picLocks noChangeAspect="1"/>
          </p:cNvPicPr>
          <p:nvPr/>
        </p:nvPicPr>
        <p:blipFill>
          <a:blip r:embed="rId2"/>
          <a:stretch>
            <a:fillRect/>
          </a:stretch>
        </p:blipFill>
        <p:spPr>
          <a:xfrm>
            <a:off x="575896" y="1534547"/>
            <a:ext cx="5422224" cy="2320486"/>
          </a:xfrm>
          <a:prstGeom prst="rect">
            <a:avLst/>
          </a:prstGeom>
        </p:spPr>
      </p:pic>
      <p:pic>
        <p:nvPicPr>
          <p:cNvPr id="14" name="Picture 13">
            <a:extLst>
              <a:ext uri="{FF2B5EF4-FFF2-40B4-BE49-F238E27FC236}">
                <a16:creationId xmlns:a16="http://schemas.microsoft.com/office/drawing/2014/main" id="{79A89F0F-B7FD-AFE8-9A13-2DA5E367FEDC}"/>
              </a:ext>
            </a:extLst>
          </p:cNvPr>
          <p:cNvPicPr>
            <a:picLocks noChangeAspect="1"/>
          </p:cNvPicPr>
          <p:nvPr/>
        </p:nvPicPr>
        <p:blipFill>
          <a:blip r:embed="rId3"/>
          <a:srcRect b="12947"/>
          <a:stretch/>
        </p:blipFill>
        <p:spPr>
          <a:xfrm>
            <a:off x="6096000" y="3800260"/>
            <a:ext cx="5453988" cy="2470232"/>
          </a:xfrm>
          <a:prstGeom prst="rect">
            <a:avLst/>
          </a:prstGeom>
        </p:spPr>
      </p:pic>
      <p:pic>
        <p:nvPicPr>
          <p:cNvPr id="9" name="Picture 8">
            <a:extLst>
              <a:ext uri="{FF2B5EF4-FFF2-40B4-BE49-F238E27FC236}">
                <a16:creationId xmlns:a16="http://schemas.microsoft.com/office/drawing/2014/main" id="{ABF3E1FF-9592-41D3-3794-E34341EA55FD}"/>
              </a:ext>
            </a:extLst>
          </p:cNvPr>
          <p:cNvPicPr>
            <a:picLocks noChangeAspect="1"/>
          </p:cNvPicPr>
          <p:nvPr/>
        </p:nvPicPr>
        <p:blipFill>
          <a:blip r:embed="rId4"/>
          <a:stretch>
            <a:fillRect/>
          </a:stretch>
        </p:blipFill>
        <p:spPr>
          <a:xfrm>
            <a:off x="6096000" y="1534547"/>
            <a:ext cx="5453989" cy="2320486"/>
          </a:xfrm>
          <a:prstGeom prst="rect">
            <a:avLst/>
          </a:prstGeom>
        </p:spPr>
      </p:pic>
      <p:pic>
        <p:nvPicPr>
          <p:cNvPr id="12" name="Picture 11">
            <a:extLst>
              <a:ext uri="{FF2B5EF4-FFF2-40B4-BE49-F238E27FC236}">
                <a16:creationId xmlns:a16="http://schemas.microsoft.com/office/drawing/2014/main" id="{9E88DB92-38E7-D4B9-8727-433A5A031568}"/>
              </a:ext>
            </a:extLst>
          </p:cNvPr>
          <p:cNvPicPr>
            <a:picLocks noChangeAspect="1"/>
          </p:cNvPicPr>
          <p:nvPr/>
        </p:nvPicPr>
        <p:blipFill>
          <a:blip r:embed="rId5"/>
          <a:srcRect b="9550"/>
          <a:stretch/>
        </p:blipFill>
        <p:spPr>
          <a:xfrm>
            <a:off x="575896" y="3936804"/>
            <a:ext cx="5422224" cy="2470233"/>
          </a:xfrm>
          <a:prstGeom prst="rect">
            <a:avLst/>
          </a:prstGeom>
        </p:spPr>
      </p:pic>
      <p:sp>
        <p:nvSpPr>
          <p:cNvPr id="10" name="Título 9">
            <a:extLst>
              <a:ext uri="{FF2B5EF4-FFF2-40B4-BE49-F238E27FC236}">
                <a16:creationId xmlns:a16="http://schemas.microsoft.com/office/drawing/2014/main" id="{F785EA7C-D328-4C0B-A492-F4C1ABC97E5C}"/>
              </a:ext>
            </a:extLst>
          </p:cNvPr>
          <p:cNvSpPr>
            <a:spLocks noGrp="1"/>
          </p:cNvSpPr>
          <p:nvPr>
            <p:ph type="title"/>
          </p:nvPr>
        </p:nvSpPr>
        <p:spPr>
          <a:xfrm>
            <a:off x="682023" y="609600"/>
            <a:ext cx="8596668" cy="1320800"/>
          </a:xfrm>
        </p:spPr>
        <p:txBody>
          <a:bodyPr>
            <a:normAutofit/>
          </a:bodyPr>
          <a:lstStyle/>
          <a:p>
            <a:r>
              <a:rPr lang="en-US" sz="4000" dirty="0"/>
              <a:t>The Hype – News</a:t>
            </a:r>
          </a:p>
        </p:txBody>
      </p:sp>
      <p:sp>
        <p:nvSpPr>
          <p:cNvPr id="15" name="4 Marcador de pie de página">
            <a:extLst>
              <a:ext uri="{FF2B5EF4-FFF2-40B4-BE49-F238E27FC236}">
                <a16:creationId xmlns:a16="http://schemas.microsoft.com/office/drawing/2014/main" id="{CC22EB4E-C6C8-4D65-9848-5C64F5CF3158}"/>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595486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Composition</a:t>
            </a:r>
            <a:r>
              <a:rPr lang="es-ES" altLang="es-ES" dirty="0"/>
              <a:t> </a:t>
            </a:r>
            <a:r>
              <a:rPr lang="es-ES" altLang="es-ES" dirty="0" err="1"/>
              <a:t>of</a:t>
            </a:r>
            <a:r>
              <a:rPr lang="es-ES" altLang="es-ES" dirty="0"/>
              <a:t> </a:t>
            </a:r>
            <a:r>
              <a:rPr lang="es-ES" altLang="es-ES" dirty="0" err="1"/>
              <a:t>DTs</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US" sz="2400" dirty="0"/>
              <a:t>Integration of citizens into UDTs through their Digital Avatars</a:t>
            </a:r>
          </a:p>
          <a:p>
            <a:pPr>
              <a:spcBef>
                <a:spcPts val="1200"/>
              </a:spcBef>
            </a:pPr>
            <a:r>
              <a:rPr lang="en-GB" sz="2400" dirty="0"/>
              <a:t>Case study: </a:t>
            </a:r>
            <a:r>
              <a:rPr lang="en-US" sz="2400" dirty="0"/>
              <a:t>Public transportation system of the city of Malaga</a:t>
            </a:r>
            <a:endParaRPr lang="en-GB" sz="24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40</a:t>
            </a:fld>
            <a:endParaRPr lang="en-GB" altLang="es-ES" sz="1000" dirty="0">
              <a:solidFill>
                <a:schemeClr val="bg1"/>
              </a:solidFill>
              <a:latin typeface="Arial Narrow" panose="020B0606020202030204" pitchFamily="34" charset="0"/>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9039820" cy="523220"/>
          </a:xfrm>
          <a:prstGeom prst="rect">
            <a:avLst/>
          </a:prstGeom>
          <a:noFill/>
          <a:ln>
            <a:noFill/>
          </a:ln>
        </p:spPr>
        <p:txBody>
          <a:bodyPr wrap="square">
            <a:spAutoFit/>
          </a:bodyPr>
          <a:lstStyle/>
          <a:p>
            <a:pPr algn="ctr"/>
            <a:r>
              <a:rPr lang="es-ES" sz="1400" b="0" i="0" dirty="0">
                <a:solidFill>
                  <a:srgbClr val="444444"/>
                </a:solidFill>
                <a:effectLst/>
                <a:latin typeface="+mj-lt"/>
              </a:rPr>
              <a:t>R. García-Luque, L. Toro-Gálvez, N. Moreno, J. Troya, C. Canal and E. Pimentel. "</a:t>
            </a:r>
            <a:r>
              <a:rPr lang="es-ES" sz="1400" b="0" i="0" dirty="0" err="1">
                <a:solidFill>
                  <a:srgbClr val="444444"/>
                </a:solidFill>
                <a:effectLst/>
                <a:latin typeface="+mj-lt"/>
              </a:rPr>
              <a:t>Integrating</a:t>
            </a:r>
            <a:r>
              <a:rPr lang="es-ES" sz="1400" b="0" i="0" dirty="0">
                <a:solidFill>
                  <a:srgbClr val="444444"/>
                </a:solidFill>
                <a:effectLst/>
                <a:latin typeface="+mj-lt"/>
              </a:rPr>
              <a:t> </a:t>
            </a:r>
            <a:r>
              <a:rPr lang="es-ES" sz="1400" b="0" i="0" dirty="0" err="1">
                <a:solidFill>
                  <a:srgbClr val="444444"/>
                </a:solidFill>
                <a:effectLst/>
                <a:latin typeface="+mj-lt"/>
              </a:rPr>
              <a:t>Citizens</a:t>
            </a:r>
            <a:r>
              <a:rPr lang="es-ES" sz="1400" b="0" i="0" dirty="0">
                <a:solidFill>
                  <a:srgbClr val="444444"/>
                </a:solidFill>
                <a:effectLst/>
                <a:latin typeface="+mj-lt"/>
              </a:rPr>
              <a:t>’ </a:t>
            </a:r>
            <a:r>
              <a:rPr lang="es-ES" sz="1400" b="0" i="0" dirty="0" err="1">
                <a:solidFill>
                  <a:srgbClr val="444444"/>
                </a:solidFill>
                <a:effectLst/>
                <a:latin typeface="+mj-lt"/>
              </a:rPr>
              <a:t>Avatars</a:t>
            </a:r>
            <a:r>
              <a:rPr lang="es-ES" sz="1400" b="0" i="0" dirty="0">
                <a:solidFill>
                  <a:srgbClr val="444444"/>
                </a:solidFill>
                <a:effectLst/>
                <a:latin typeface="+mj-lt"/>
              </a:rPr>
              <a:t> in Urban Digital </a:t>
            </a:r>
            <a:r>
              <a:rPr lang="es-ES" sz="1400" b="0" i="0" dirty="0" err="1">
                <a:solidFill>
                  <a:srgbClr val="444444"/>
                </a:solidFill>
                <a:effectLst/>
                <a:latin typeface="+mj-lt"/>
              </a:rPr>
              <a:t>Twins</a:t>
            </a:r>
            <a:r>
              <a:rPr lang="es-ES" sz="1400" b="0" i="0" dirty="0">
                <a:solidFill>
                  <a:srgbClr val="444444"/>
                </a:solidFill>
                <a:effectLst/>
                <a:latin typeface="+mj-lt"/>
              </a:rPr>
              <a:t>". </a:t>
            </a:r>
            <a:r>
              <a:rPr lang="es-ES" sz="1400" b="0" i="0" dirty="0" err="1">
                <a:solidFill>
                  <a:srgbClr val="444444"/>
                </a:solidFill>
                <a:effectLst/>
                <a:latin typeface="+mj-lt"/>
              </a:rPr>
              <a:t>Journal</a:t>
            </a:r>
            <a:r>
              <a:rPr lang="es-ES" sz="1400" b="0" i="0" dirty="0">
                <a:solidFill>
                  <a:srgbClr val="444444"/>
                </a:solidFill>
                <a:effectLst/>
                <a:latin typeface="+mj-lt"/>
              </a:rPr>
              <a:t> </a:t>
            </a:r>
            <a:r>
              <a:rPr lang="es-ES" sz="1400" b="0" i="0" dirty="0" err="1">
                <a:solidFill>
                  <a:srgbClr val="444444"/>
                </a:solidFill>
                <a:effectLst/>
                <a:latin typeface="+mj-lt"/>
              </a:rPr>
              <a:t>of</a:t>
            </a:r>
            <a:r>
              <a:rPr lang="es-ES" sz="1400" b="0" i="0" dirty="0">
                <a:solidFill>
                  <a:srgbClr val="444444"/>
                </a:solidFill>
                <a:effectLst/>
                <a:latin typeface="+mj-lt"/>
              </a:rPr>
              <a:t> Web </a:t>
            </a:r>
            <a:r>
              <a:rPr lang="es-ES" sz="1400" b="0" i="0" dirty="0" err="1">
                <a:solidFill>
                  <a:srgbClr val="444444"/>
                </a:solidFill>
                <a:effectLst/>
                <a:latin typeface="+mj-lt"/>
              </a:rPr>
              <a:t>Engineering</a:t>
            </a:r>
            <a:r>
              <a:rPr lang="es-ES" sz="1400" b="0" i="0" dirty="0">
                <a:solidFill>
                  <a:srgbClr val="444444"/>
                </a:solidFill>
                <a:effectLst/>
                <a:latin typeface="+mj-lt"/>
              </a:rPr>
              <a:t>, 22(06):913–938, Elsevier, 2023.</a:t>
            </a:r>
          </a:p>
        </p:txBody>
      </p:sp>
      <p:pic>
        <p:nvPicPr>
          <p:cNvPr id="6" name="Picture 4" descr="Click Here Icons - Free SVG &amp; PNG Click Here Images - Noun Project">
            <a:hlinkClick r:id="rId3"/>
            <a:extLst>
              <a:ext uri="{FF2B5EF4-FFF2-40B4-BE49-F238E27FC236}">
                <a16:creationId xmlns:a16="http://schemas.microsoft.com/office/drawing/2014/main" id="{4BBD3C47-A27A-471D-9B96-617CAEE00B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81" t="19387" r="19383" b="20000"/>
          <a:stretch/>
        </p:blipFill>
        <p:spPr bwMode="auto">
          <a:xfrm>
            <a:off x="8416842" y="6194055"/>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BCE48C9-33B5-4C5B-99B2-C844D8B11E31}"/>
              </a:ext>
            </a:extLst>
          </p:cNvPr>
          <p:cNvPicPr>
            <a:picLocks noChangeAspect="1"/>
          </p:cNvPicPr>
          <p:nvPr/>
        </p:nvPicPr>
        <p:blipFill>
          <a:blip r:embed="rId5"/>
          <a:stretch>
            <a:fillRect/>
          </a:stretch>
        </p:blipFill>
        <p:spPr>
          <a:xfrm>
            <a:off x="1277013" y="2693219"/>
            <a:ext cx="8049039" cy="3038631"/>
          </a:xfrm>
          <a:prstGeom prst="rect">
            <a:avLst/>
          </a:prstGeom>
        </p:spPr>
      </p:pic>
    </p:spTree>
    <p:extLst>
      <p:ext uri="{BB962C8B-B14F-4D97-AF65-F5344CB8AC3E}">
        <p14:creationId xmlns:p14="http://schemas.microsoft.com/office/powerpoint/2010/main" val="1086087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9302452" cy="1320800"/>
          </a:xfrm>
        </p:spPr>
        <p:txBody>
          <a:bodyPr/>
          <a:lstStyle/>
          <a:p>
            <a:pPr eaLnBrk="1" hangingPunct="1"/>
            <a:r>
              <a:rPr lang="es-ES" altLang="es-ES" dirty="0" err="1"/>
              <a:t>Deployment</a:t>
            </a:r>
            <a:r>
              <a:rPr lang="es-ES" altLang="es-ES" dirty="0"/>
              <a:t> in </a:t>
            </a:r>
            <a:r>
              <a:rPr lang="es-ES" altLang="es-ES" dirty="0" err="1"/>
              <a:t>the</a:t>
            </a:r>
            <a:r>
              <a:rPr lang="es-ES" altLang="es-ES" dirty="0"/>
              <a:t> Cloud-</a:t>
            </a:r>
            <a:r>
              <a:rPr lang="es-ES" altLang="es-ES" dirty="0" err="1"/>
              <a:t>to</a:t>
            </a:r>
            <a:r>
              <a:rPr lang="es-ES" altLang="es-ES" dirty="0"/>
              <a:t>-</a:t>
            </a:r>
            <a:r>
              <a:rPr lang="es-ES" altLang="es-ES" dirty="0" err="1"/>
              <a:t>IoT</a:t>
            </a:r>
            <a:r>
              <a:rPr lang="es-ES" altLang="es-ES" dirty="0"/>
              <a:t> Continuum</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US" sz="2400" dirty="0"/>
              <a:t>Integration of citizens into UDTs through their Digital Avatars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41</a:t>
            </a:fld>
            <a:endParaRPr lang="en-GB" altLang="es-ES" sz="1000" dirty="0">
              <a:solidFill>
                <a:schemeClr val="bg1"/>
              </a:solidFill>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03897"/>
            <a:ext cx="9039820" cy="738664"/>
          </a:xfrm>
          <a:prstGeom prst="rect">
            <a:avLst/>
          </a:prstGeom>
          <a:noFill/>
          <a:ln>
            <a:noFill/>
          </a:ln>
        </p:spPr>
        <p:txBody>
          <a:bodyPr wrap="square">
            <a:spAutoFit/>
          </a:bodyPr>
          <a:lstStyle/>
          <a:p>
            <a:pPr algn="ctr"/>
            <a:r>
              <a:rPr lang="es-ES" sz="1400" b="0" i="0" dirty="0">
                <a:solidFill>
                  <a:srgbClr val="444444"/>
                </a:solidFill>
                <a:effectLst/>
                <a:latin typeface="+mj-lt"/>
              </a:rPr>
              <a:t>S. Laso, L. Toro-Gálvez, J. Berrocal, J. Troya, C. Canal, J.M. Murillo. "</a:t>
            </a:r>
            <a:r>
              <a:rPr lang="es-ES" sz="1400" b="0" i="0" dirty="0" err="1">
                <a:solidFill>
                  <a:srgbClr val="444444"/>
                </a:solidFill>
                <a:effectLst/>
                <a:latin typeface="+mj-lt"/>
              </a:rPr>
              <a:t>Towards</a:t>
            </a:r>
            <a:r>
              <a:rPr lang="es-ES" sz="1400" b="0" i="0" dirty="0">
                <a:solidFill>
                  <a:srgbClr val="444444"/>
                </a:solidFill>
                <a:effectLst/>
                <a:latin typeface="+mj-lt"/>
              </a:rPr>
              <a:t> a Urban Digital </a:t>
            </a:r>
            <a:r>
              <a:rPr lang="es-ES" sz="1400" b="0" i="0" dirty="0" err="1">
                <a:solidFill>
                  <a:srgbClr val="444444"/>
                </a:solidFill>
                <a:effectLst/>
                <a:latin typeface="+mj-lt"/>
              </a:rPr>
              <a:t>Twins</a:t>
            </a:r>
            <a:r>
              <a:rPr lang="es-ES" sz="1400" b="0" i="0" dirty="0">
                <a:solidFill>
                  <a:srgbClr val="444444"/>
                </a:solidFill>
                <a:effectLst/>
                <a:latin typeface="+mj-lt"/>
              </a:rPr>
              <a:t> Continuum </a:t>
            </a:r>
            <a:r>
              <a:rPr lang="es-ES" sz="1400" b="0" i="0" dirty="0" err="1">
                <a:solidFill>
                  <a:srgbClr val="444444"/>
                </a:solidFill>
                <a:effectLst/>
                <a:latin typeface="+mj-lt"/>
              </a:rPr>
              <a:t>Architecture</a:t>
            </a:r>
            <a:r>
              <a:rPr lang="es-ES" sz="1400" dirty="0">
                <a:solidFill>
                  <a:srgbClr val="444444"/>
                </a:solidFill>
                <a:latin typeface="+mj-lt"/>
              </a:rPr>
              <a:t>". </a:t>
            </a:r>
            <a:r>
              <a:rPr lang="en-US" sz="1400" dirty="0">
                <a:solidFill>
                  <a:srgbClr val="444444"/>
                </a:solidFill>
                <a:latin typeface="+mj-lt"/>
              </a:rPr>
              <a:t>Software Architecture. ECSA 2023 Tracks, Workshops, and Doctoral Symposium. </a:t>
            </a:r>
            <a:br>
              <a:rPr lang="en-US" sz="1400" dirty="0">
                <a:solidFill>
                  <a:srgbClr val="444444"/>
                </a:solidFill>
                <a:latin typeface="+mj-lt"/>
              </a:rPr>
            </a:br>
            <a:r>
              <a:rPr lang="en-US" sz="1400" dirty="0">
                <a:solidFill>
                  <a:srgbClr val="444444"/>
                </a:solidFill>
                <a:latin typeface="+mj-lt"/>
              </a:rPr>
              <a:t>ECSA 2023. LNCS, vol 14590. Springer (2024) https://doi.org/10.1007/978-3-031-66326-0_17</a:t>
            </a:r>
            <a:endParaRPr lang="es-ES" sz="1400" dirty="0">
              <a:solidFill>
                <a:srgbClr val="444444"/>
              </a:solidFill>
              <a:latin typeface="+mj-lt"/>
            </a:endParaRPr>
          </a:p>
        </p:txBody>
      </p:sp>
      <p:pic>
        <p:nvPicPr>
          <p:cNvPr id="4" name="Imagen 3" descr="Diagrama&#10;&#10;El contenido generado por IA puede ser incorrecto.">
            <a:extLst>
              <a:ext uri="{FF2B5EF4-FFF2-40B4-BE49-F238E27FC236}">
                <a16:creationId xmlns:a16="http://schemas.microsoft.com/office/drawing/2014/main" id="{711850A8-6AF4-4286-8BEE-CA2878C8A668}"/>
              </a:ext>
            </a:extLst>
          </p:cNvPr>
          <p:cNvPicPr>
            <a:picLocks noChangeAspect="1"/>
          </p:cNvPicPr>
          <p:nvPr/>
        </p:nvPicPr>
        <p:blipFill rotWithShape="1">
          <a:blip r:embed="rId3"/>
          <a:srcRect l="1167" t="-322" r="5253" b="3280"/>
          <a:stretch/>
        </p:blipFill>
        <p:spPr>
          <a:xfrm>
            <a:off x="345522" y="1519364"/>
            <a:ext cx="9196044" cy="4105983"/>
          </a:xfrm>
          <a:prstGeom prst="rect">
            <a:avLst/>
          </a:prstGeom>
        </p:spPr>
      </p:pic>
    </p:spTree>
    <p:extLst>
      <p:ext uri="{BB962C8B-B14F-4D97-AF65-F5344CB8AC3E}">
        <p14:creationId xmlns:p14="http://schemas.microsoft.com/office/powerpoint/2010/main" val="550789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Validation</a:t>
            </a:r>
            <a:r>
              <a:rPr lang="es-ES" altLang="es-ES" dirty="0"/>
              <a:t> and </a:t>
            </a:r>
            <a:r>
              <a:rPr lang="es-ES" altLang="es-ES" dirty="0" err="1"/>
              <a:t>fidelity</a:t>
            </a:r>
            <a:r>
              <a:rPr lang="es-ES" altLang="es-ES" dirty="0"/>
              <a:t> </a:t>
            </a:r>
            <a:r>
              <a:rPr lang="es-ES" altLang="es-ES" dirty="0" err="1"/>
              <a:t>assessment</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altLang="es-ES" sz="2400" dirty="0"/>
              <a:t>How can we determine if a DT </a:t>
            </a:r>
            <a:r>
              <a:rPr lang="en-GB" altLang="es-ES" sz="2400" b="1" i="1" dirty="0"/>
              <a:t>accurately represents</a:t>
            </a:r>
            <a:r>
              <a:rPr lang="en-GB" altLang="es-ES" sz="2400" dirty="0"/>
              <a:t> its PT?</a:t>
            </a:r>
          </a:p>
          <a:p>
            <a:pPr lvl="1">
              <a:spcBef>
                <a:spcPts val="1200"/>
              </a:spcBef>
            </a:pPr>
            <a:r>
              <a:rPr lang="en-GB" sz="2200" dirty="0"/>
              <a:t>How can we measure the </a:t>
            </a:r>
            <a:r>
              <a:rPr lang="en-GB" sz="2200" b="1" i="1" dirty="0"/>
              <a:t>fidelity</a:t>
            </a:r>
            <a:r>
              <a:rPr lang="en-GB" sz="2200" dirty="0"/>
              <a:t> between two models </a:t>
            </a:r>
            <a:br>
              <a:rPr lang="en-GB" sz="2200" dirty="0"/>
            </a:br>
            <a:r>
              <a:rPr lang="en-GB" sz="2200" dirty="0"/>
              <a:t>of the same system?</a:t>
            </a:r>
          </a:p>
          <a:p>
            <a:pPr lvl="1">
              <a:spcBef>
                <a:spcPts val="1200"/>
              </a:spcBef>
            </a:pPr>
            <a:r>
              <a:rPr lang="en-GB" sz="2200" b="1" dirty="0"/>
              <a:t>Fidelity:</a:t>
            </a:r>
            <a:r>
              <a:rPr lang="en-GB" sz="2200" dirty="0"/>
              <a:t> the degree to which a model reproduces </a:t>
            </a:r>
            <a:br>
              <a:rPr lang="en-GB" sz="2200" dirty="0"/>
            </a:br>
            <a:r>
              <a:rPr lang="en-GB" sz="2200" dirty="0"/>
              <a:t>the actual state and </a:t>
            </a:r>
            <a:r>
              <a:rPr lang="en-GB" sz="2200" dirty="0" err="1"/>
              <a:t>behavior</a:t>
            </a:r>
            <a:r>
              <a:rPr lang="en-GB" sz="2200" dirty="0"/>
              <a:t> of a system in a </a:t>
            </a:r>
            <a:br>
              <a:rPr lang="en-GB" sz="2200" dirty="0"/>
            </a:br>
            <a:r>
              <a:rPr lang="en-GB" sz="2200" dirty="0"/>
              <a:t>measurable way.</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42</a:t>
            </a:fld>
            <a:endParaRPr lang="en-GB" altLang="es-ES" sz="1000" dirty="0">
              <a:solidFill>
                <a:schemeClr val="bg1"/>
              </a:solidFill>
            </a:endParaRPr>
          </a:p>
        </p:txBody>
      </p:sp>
      <p:sp>
        <p:nvSpPr>
          <p:cNvPr id="20" name="CuadroTexto 19">
            <a:extLst>
              <a:ext uri="{FF2B5EF4-FFF2-40B4-BE49-F238E27FC236}">
                <a16:creationId xmlns:a16="http://schemas.microsoft.com/office/drawing/2014/main" id="{3C33B381-40FC-4871-901C-708B8D52F1B6}"/>
              </a:ext>
            </a:extLst>
          </p:cNvPr>
          <p:cNvSpPr txBox="1"/>
          <p:nvPr/>
        </p:nvSpPr>
        <p:spPr>
          <a:xfrm>
            <a:off x="566180" y="5949412"/>
            <a:ext cx="8768147" cy="523220"/>
          </a:xfrm>
          <a:prstGeom prst="rect">
            <a:avLst/>
          </a:prstGeom>
          <a:noFill/>
          <a:ln>
            <a:noFill/>
          </a:ln>
        </p:spPr>
        <p:txBody>
          <a:bodyPr wrap="square">
            <a:spAutoFit/>
          </a:bodyPr>
          <a:lstStyle/>
          <a:p>
            <a:pPr algn="ctr"/>
            <a:r>
              <a:rPr lang="en-US" sz="1400" dirty="0"/>
              <a:t>Paula Muñoz. Measuring the Fidelity of Digital Twins using Trace Alignments. ﻿</a:t>
            </a:r>
          </a:p>
          <a:p>
            <a:pPr algn="ctr"/>
            <a:r>
              <a:rPr lang="en-US" sz="1400" dirty="0"/>
              <a:t>PhD. thesis, University of Málaga (2025).</a:t>
            </a:r>
          </a:p>
        </p:txBody>
      </p:sp>
      <p:pic>
        <p:nvPicPr>
          <p:cNvPr id="6" name="Picture 4" descr="Click Here Icons - Free SVG &amp; PNG Click Here Images - Noun Project">
            <a:hlinkClick r:id="rId4"/>
            <a:extLst>
              <a:ext uri="{FF2B5EF4-FFF2-40B4-BE49-F238E27FC236}">
                <a16:creationId xmlns:a16="http://schemas.microsoft.com/office/drawing/2014/main" id="{4BBD3C47-A27A-471D-9B96-617CAEE00B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1" t="19387" r="19383" b="20000"/>
          <a:stretch/>
        </p:blipFill>
        <p:spPr bwMode="auto">
          <a:xfrm>
            <a:off x="6823975" y="6174050"/>
            <a:ext cx="642999" cy="6292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onejo Imágenes PNG Fondo Transparente | PNG Play">
            <a:extLst>
              <a:ext uri="{FF2B5EF4-FFF2-40B4-BE49-F238E27FC236}">
                <a16:creationId xmlns:a16="http://schemas.microsoft.com/office/drawing/2014/main" id="{81E0501E-8CD5-49B7-9C54-A17E04BDEE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7728" y="4068158"/>
            <a:ext cx="955667" cy="144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to 12">
            <a:extLst>
              <a:ext uri="{FF2B5EF4-FFF2-40B4-BE49-F238E27FC236}">
                <a16:creationId xmlns:a16="http://schemas.microsoft.com/office/drawing/2014/main" id="{63990E98-C899-4A86-8FC0-0EB6EE0E0903}"/>
              </a:ext>
            </a:extLst>
          </p:cNvPr>
          <p:cNvGraphicFramePr>
            <a:graphicFrameLocks noChangeAspect="1"/>
          </p:cNvGraphicFramePr>
          <p:nvPr>
            <p:extLst>
              <p:ext uri="{D42A27DB-BD31-4B8C-83A1-F6EECF244321}">
                <p14:modId xmlns:p14="http://schemas.microsoft.com/office/powerpoint/2010/main" val="2778979409"/>
              </p:ext>
            </p:extLst>
          </p:nvPr>
        </p:nvGraphicFramePr>
        <p:xfrm>
          <a:off x="3312927" y="4214856"/>
          <a:ext cx="1158395" cy="1206000"/>
        </p:xfrm>
        <a:graphic>
          <a:graphicData uri="http://schemas.openxmlformats.org/presentationml/2006/ole">
            <mc:AlternateContent xmlns:mc="http://schemas.openxmlformats.org/markup-compatibility/2006">
              <mc:Choice xmlns:v="urn:schemas-microsoft-com:vml" Requires="v">
                <p:oleObj spid="_x0000_s1074" name="Bitmap Image" r:id="rId7" imgW="2781360" imgH="2895480" progId="PBrush">
                  <p:embed/>
                </p:oleObj>
              </mc:Choice>
              <mc:Fallback>
                <p:oleObj name="Bitmap Image" r:id="rId7" imgW="2781360" imgH="2895480" progId="PBrush">
                  <p:embed/>
                  <p:pic>
                    <p:nvPicPr>
                      <p:cNvPr id="6" name="Objeto 5">
                        <a:extLst>
                          <a:ext uri="{FF2B5EF4-FFF2-40B4-BE49-F238E27FC236}">
                            <a16:creationId xmlns:a16="http://schemas.microsoft.com/office/drawing/2014/main" id="{D7D5B3C1-DC44-BE8B-CDCD-218C2E590185}"/>
                          </a:ext>
                        </a:extLst>
                      </p:cNvPr>
                      <p:cNvPicPr/>
                      <p:nvPr/>
                    </p:nvPicPr>
                    <p:blipFill>
                      <a:blip r:embed="rId8"/>
                      <a:stretch>
                        <a:fillRect/>
                      </a:stretch>
                    </p:blipFill>
                    <p:spPr>
                      <a:xfrm>
                        <a:off x="3312927" y="4214856"/>
                        <a:ext cx="1158395" cy="1206000"/>
                      </a:xfrm>
                      <a:prstGeom prst="rect">
                        <a:avLst/>
                      </a:prstGeom>
                    </p:spPr>
                  </p:pic>
                </p:oleObj>
              </mc:Fallback>
            </mc:AlternateContent>
          </a:graphicData>
        </a:graphic>
      </p:graphicFrame>
      <p:graphicFrame>
        <p:nvGraphicFramePr>
          <p:cNvPr id="15" name="Objeto 14">
            <a:extLst>
              <a:ext uri="{FF2B5EF4-FFF2-40B4-BE49-F238E27FC236}">
                <a16:creationId xmlns:a16="http://schemas.microsoft.com/office/drawing/2014/main" id="{8DF7156D-776D-42E1-878B-62179F1CD625}"/>
              </a:ext>
            </a:extLst>
          </p:cNvPr>
          <p:cNvGraphicFramePr>
            <a:graphicFrameLocks noChangeAspect="1"/>
          </p:cNvGraphicFramePr>
          <p:nvPr>
            <p:extLst>
              <p:ext uri="{D42A27DB-BD31-4B8C-83A1-F6EECF244321}">
                <p14:modId xmlns:p14="http://schemas.microsoft.com/office/powerpoint/2010/main" val="874692223"/>
              </p:ext>
            </p:extLst>
          </p:nvPr>
        </p:nvGraphicFramePr>
        <p:xfrm>
          <a:off x="4581887" y="4197131"/>
          <a:ext cx="1084221" cy="1206000"/>
        </p:xfrm>
        <a:graphic>
          <a:graphicData uri="http://schemas.openxmlformats.org/presentationml/2006/ole">
            <mc:AlternateContent xmlns:mc="http://schemas.openxmlformats.org/markup-compatibility/2006">
              <mc:Choice xmlns:v="urn:schemas-microsoft-com:vml" Requires="v">
                <p:oleObj spid="_x0000_s1075" name="Bitmap Image" r:id="rId9" imgW="2629080" imgH="2924280" progId="PBrush">
                  <p:embed/>
                </p:oleObj>
              </mc:Choice>
              <mc:Fallback>
                <p:oleObj name="Bitmap Image" r:id="rId9" imgW="2629080" imgH="2924280" progId="PBrush">
                  <p:embed/>
                  <p:pic>
                    <p:nvPicPr>
                      <p:cNvPr id="11" name="Objeto 10">
                        <a:extLst>
                          <a:ext uri="{FF2B5EF4-FFF2-40B4-BE49-F238E27FC236}">
                            <a16:creationId xmlns:a16="http://schemas.microsoft.com/office/drawing/2014/main" id="{564B8D51-3018-E90D-8B99-1D1BCC48CC03}"/>
                          </a:ext>
                        </a:extLst>
                      </p:cNvPr>
                      <p:cNvPicPr/>
                      <p:nvPr/>
                    </p:nvPicPr>
                    <p:blipFill>
                      <a:blip r:embed="rId10"/>
                      <a:stretch>
                        <a:fillRect/>
                      </a:stretch>
                    </p:blipFill>
                    <p:spPr>
                      <a:xfrm>
                        <a:off x="4581887" y="4197131"/>
                        <a:ext cx="1084221" cy="1206000"/>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0E10ACE0-DE6C-412F-8EC9-A6B9A466DE6E}"/>
              </a:ext>
            </a:extLst>
          </p:cNvPr>
          <p:cNvGraphicFramePr>
            <a:graphicFrameLocks noChangeAspect="1"/>
          </p:cNvGraphicFramePr>
          <p:nvPr>
            <p:extLst>
              <p:ext uri="{D42A27DB-BD31-4B8C-83A1-F6EECF244321}">
                <p14:modId xmlns:p14="http://schemas.microsoft.com/office/powerpoint/2010/main" val="2963785846"/>
              </p:ext>
            </p:extLst>
          </p:nvPr>
        </p:nvGraphicFramePr>
        <p:xfrm>
          <a:off x="6495869" y="4196193"/>
          <a:ext cx="1310278" cy="1206000"/>
        </p:xfrm>
        <a:graphic>
          <a:graphicData uri="http://schemas.openxmlformats.org/presentationml/2006/ole">
            <mc:AlternateContent xmlns:mc="http://schemas.openxmlformats.org/markup-compatibility/2006">
              <mc:Choice xmlns:v="urn:schemas-microsoft-com:vml" Requires="v">
                <p:oleObj spid="_x0000_s1076" name="Bitmap Image" r:id="rId11" imgW="2752560" imgH="2533680" progId="PBrush">
                  <p:embed/>
                </p:oleObj>
              </mc:Choice>
              <mc:Fallback>
                <p:oleObj name="Bitmap Image" r:id="rId11" imgW="2752560" imgH="2533680" progId="PBrush">
                  <p:embed/>
                  <p:pic>
                    <p:nvPicPr>
                      <p:cNvPr id="12" name="Objeto 11">
                        <a:extLst>
                          <a:ext uri="{FF2B5EF4-FFF2-40B4-BE49-F238E27FC236}">
                            <a16:creationId xmlns:a16="http://schemas.microsoft.com/office/drawing/2014/main" id="{15A68893-42BD-CB79-44C5-B02B72E55796}"/>
                          </a:ext>
                        </a:extLst>
                      </p:cNvPr>
                      <p:cNvPicPr/>
                      <p:nvPr/>
                    </p:nvPicPr>
                    <p:blipFill>
                      <a:blip r:embed="rId12"/>
                      <a:stretch>
                        <a:fillRect/>
                      </a:stretch>
                    </p:blipFill>
                    <p:spPr>
                      <a:xfrm>
                        <a:off x="6495869" y="4196193"/>
                        <a:ext cx="1310278" cy="1206000"/>
                      </a:xfrm>
                      <a:prstGeom prst="rect">
                        <a:avLst/>
                      </a:prstGeom>
                    </p:spPr>
                  </p:pic>
                </p:oleObj>
              </mc:Fallback>
            </mc:AlternateContent>
          </a:graphicData>
        </a:graphic>
      </p:graphicFrame>
      <p:sp>
        <p:nvSpPr>
          <p:cNvPr id="11" name="CuadroTexto 10">
            <a:extLst>
              <a:ext uri="{FF2B5EF4-FFF2-40B4-BE49-F238E27FC236}">
                <a16:creationId xmlns:a16="http://schemas.microsoft.com/office/drawing/2014/main" id="{877BDB35-C619-4175-8C83-59777B9D982D}"/>
              </a:ext>
            </a:extLst>
          </p:cNvPr>
          <p:cNvSpPr txBox="1"/>
          <p:nvPr/>
        </p:nvSpPr>
        <p:spPr>
          <a:xfrm>
            <a:off x="5935541" y="4587023"/>
            <a:ext cx="1020837" cy="461665"/>
          </a:xfrm>
          <a:prstGeom prst="rect">
            <a:avLst/>
          </a:prstGeom>
          <a:noFill/>
        </p:spPr>
        <p:txBody>
          <a:bodyPr wrap="square" rtlCol="0">
            <a:spAutoFit/>
          </a:bodyPr>
          <a:lstStyle/>
          <a:p>
            <a:r>
              <a:rPr lang="en-US" sz="2400" dirty="0"/>
              <a:t>… </a:t>
            </a:r>
            <a:endParaRPr lang="en-US" dirty="0"/>
          </a:p>
        </p:txBody>
      </p:sp>
      <p:sp>
        <p:nvSpPr>
          <p:cNvPr id="17" name="Flecha: a la derecha 16">
            <a:extLst>
              <a:ext uri="{FF2B5EF4-FFF2-40B4-BE49-F238E27FC236}">
                <a16:creationId xmlns:a16="http://schemas.microsoft.com/office/drawing/2014/main" id="{3C00A7E4-6CB7-498D-A3F8-010D419F6FA9}"/>
              </a:ext>
            </a:extLst>
          </p:cNvPr>
          <p:cNvSpPr/>
          <p:nvPr/>
        </p:nvSpPr>
        <p:spPr>
          <a:xfrm>
            <a:off x="2586000" y="4725087"/>
            <a:ext cx="537855" cy="323601"/>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a:extLst>
              <a:ext uri="{FF2B5EF4-FFF2-40B4-BE49-F238E27FC236}">
                <a16:creationId xmlns:a16="http://schemas.microsoft.com/office/drawing/2014/main" id="{56EFE059-C154-4257-9D10-E53053C243B9}"/>
              </a:ext>
            </a:extLst>
          </p:cNvPr>
          <p:cNvPicPr>
            <a:picLocks noChangeAspect="1"/>
          </p:cNvPicPr>
          <p:nvPr/>
        </p:nvPicPr>
        <p:blipFill>
          <a:blip r:embed="rId13"/>
          <a:stretch>
            <a:fillRect/>
          </a:stretch>
        </p:blipFill>
        <p:spPr>
          <a:xfrm>
            <a:off x="8482536" y="3839129"/>
            <a:ext cx="3725699" cy="2108312"/>
          </a:xfrm>
          <a:prstGeom prst="rect">
            <a:avLst/>
          </a:prstGeom>
        </p:spPr>
      </p:pic>
      <p:pic>
        <p:nvPicPr>
          <p:cNvPr id="23" name="Picture 4">
            <a:extLst>
              <a:ext uri="{FF2B5EF4-FFF2-40B4-BE49-F238E27FC236}">
                <a16:creationId xmlns:a16="http://schemas.microsoft.com/office/drawing/2014/main" id="{D3443496-85CB-4DF2-AC9E-58C66DA76796}"/>
              </a:ext>
            </a:extLst>
          </p:cNvPr>
          <p:cNvPicPr>
            <a:picLocks noChangeAspect="1"/>
          </p:cNvPicPr>
          <p:nvPr/>
        </p:nvPicPr>
        <p:blipFill>
          <a:blip r:embed="rId14"/>
          <a:stretch>
            <a:fillRect/>
          </a:stretch>
        </p:blipFill>
        <p:spPr>
          <a:xfrm>
            <a:off x="9670856" y="1660749"/>
            <a:ext cx="2410892" cy="1889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868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Validation</a:t>
            </a:r>
            <a:r>
              <a:rPr lang="es-ES" altLang="es-ES" dirty="0"/>
              <a:t> and </a:t>
            </a:r>
            <a:r>
              <a:rPr lang="es-ES" altLang="es-ES" dirty="0" err="1"/>
              <a:t>fidelity</a:t>
            </a:r>
            <a:r>
              <a:rPr lang="es-ES" altLang="es-ES" dirty="0"/>
              <a:t> </a:t>
            </a:r>
            <a:r>
              <a:rPr lang="es-ES" altLang="es-ES" dirty="0" err="1"/>
              <a:t>assessment</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sz="2400" dirty="0"/>
              <a:t>Fidelity depends on the </a:t>
            </a:r>
            <a:r>
              <a:rPr lang="en-GB" sz="2400" b="1" i="1" dirty="0"/>
              <a:t>purpose</a:t>
            </a:r>
            <a:r>
              <a:rPr lang="en-GB" sz="2400" dirty="0"/>
              <a:t> of the DT</a:t>
            </a:r>
          </a:p>
          <a:p>
            <a:pPr lvl="1">
              <a:spcBef>
                <a:spcPts val="1200"/>
              </a:spcBef>
            </a:pPr>
            <a:r>
              <a:rPr lang="en-GB" sz="2200" dirty="0"/>
              <a:t>and it is related to</a:t>
            </a:r>
            <a:r>
              <a:rPr lang="en-GB" sz="2200" b="1" i="1" dirty="0"/>
              <a:t> abstraction</a:t>
            </a:r>
            <a:r>
              <a:rPr lang="en-GB" sz="2200" dirty="0"/>
              <a:t> and </a:t>
            </a:r>
            <a:r>
              <a:rPr lang="en-GB" sz="2200" b="1" i="1" dirty="0"/>
              <a:t>resolution</a:t>
            </a:r>
          </a:p>
          <a:p>
            <a:pPr>
              <a:spcBef>
                <a:spcPts val="1200"/>
              </a:spcBef>
            </a:pPr>
            <a:r>
              <a:rPr lang="es-ES" sz="2400" b="1" dirty="0" err="1"/>
              <a:t>Abstraction</a:t>
            </a:r>
            <a:r>
              <a:rPr lang="es-ES" sz="2400" b="1" dirty="0"/>
              <a:t>:</a:t>
            </a:r>
            <a:r>
              <a:rPr lang="es-ES" sz="2400" dirty="0"/>
              <a:t> </a:t>
            </a:r>
            <a:r>
              <a:rPr lang="es-ES" sz="2400" dirty="0" err="1"/>
              <a:t>process</a:t>
            </a:r>
            <a:r>
              <a:rPr lang="es-ES" sz="2400" dirty="0"/>
              <a:t> </a:t>
            </a:r>
            <a:r>
              <a:rPr lang="es-ES" sz="2400" dirty="0" err="1"/>
              <a:t>of</a:t>
            </a:r>
            <a:r>
              <a:rPr lang="es-ES" sz="2400" dirty="0"/>
              <a:t> </a:t>
            </a:r>
            <a:r>
              <a:rPr lang="es-ES" sz="2400" dirty="0" err="1"/>
              <a:t>selecting</a:t>
            </a:r>
            <a:r>
              <a:rPr lang="es-ES" sz="2400" dirty="0"/>
              <a:t> </a:t>
            </a:r>
            <a:r>
              <a:rPr lang="es-ES" sz="2400" dirty="0" err="1"/>
              <a:t>the</a:t>
            </a:r>
            <a:r>
              <a:rPr lang="es-ES" sz="2400" dirty="0"/>
              <a:t> </a:t>
            </a:r>
            <a:r>
              <a:rPr lang="es-ES" sz="2400" dirty="0" err="1"/>
              <a:t>essential</a:t>
            </a:r>
            <a:r>
              <a:rPr lang="es-ES" sz="2400" dirty="0"/>
              <a:t> </a:t>
            </a:r>
            <a:r>
              <a:rPr lang="es-ES" sz="2400" dirty="0" err="1"/>
              <a:t>aspects</a:t>
            </a:r>
            <a:r>
              <a:rPr lang="es-ES" sz="2400" dirty="0"/>
              <a:t> </a:t>
            </a:r>
            <a:r>
              <a:rPr lang="es-ES" sz="2400" dirty="0" err="1"/>
              <a:t>of</a:t>
            </a:r>
            <a:r>
              <a:rPr lang="es-ES" sz="2400" dirty="0"/>
              <a:t> a </a:t>
            </a:r>
            <a:br>
              <a:rPr lang="es-ES" sz="2400" dirty="0"/>
            </a:br>
            <a:r>
              <a:rPr lang="es-ES" sz="2400" dirty="0" err="1"/>
              <a:t>model</a:t>
            </a:r>
            <a:r>
              <a:rPr lang="es-ES" sz="2400" dirty="0"/>
              <a:t>, </a:t>
            </a:r>
            <a:r>
              <a:rPr lang="es-ES" sz="2400" dirty="0" err="1"/>
              <a:t>ignoring</a:t>
            </a:r>
            <a:r>
              <a:rPr lang="es-ES" sz="2400" dirty="0"/>
              <a:t> </a:t>
            </a:r>
            <a:r>
              <a:rPr lang="es-ES" sz="2400" dirty="0" err="1"/>
              <a:t>those</a:t>
            </a:r>
            <a:r>
              <a:rPr lang="es-ES" sz="2400" dirty="0"/>
              <a:t> </a:t>
            </a:r>
            <a:r>
              <a:rPr lang="es-ES" sz="2400" dirty="0" err="1"/>
              <a:t>that</a:t>
            </a:r>
            <a:r>
              <a:rPr lang="es-ES" sz="2400" dirty="0"/>
              <a:t> are </a:t>
            </a:r>
            <a:r>
              <a:rPr lang="es-ES" sz="2400" dirty="0" err="1"/>
              <a:t>not</a:t>
            </a:r>
            <a:r>
              <a:rPr lang="es-ES" sz="2400" dirty="0"/>
              <a:t> </a:t>
            </a:r>
            <a:r>
              <a:rPr lang="es-ES" sz="2400" dirty="0" err="1"/>
              <a:t>relevant</a:t>
            </a:r>
            <a:r>
              <a:rPr lang="es-ES" sz="2400" dirty="0"/>
              <a:t> </a:t>
            </a:r>
            <a:r>
              <a:rPr lang="es-ES" sz="2400" dirty="0" err="1"/>
              <a:t>for</a:t>
            </a:r>
            <a:r>
              <a:rPr lang="es-ES" sz="2400" dirty="0"/>
              <a:t> </a:t>
            </a:r>
            <a:r>
              <a:rPr lang="es-ES" sz="2400" dirty="0" err="1"/>
              <a:t>its</a:t>
            </a:r>
            <a:r>
              <a:rPr lang="es-ES" sz="2400" dirty="0"/>
              <a:t> </a:t>
            </a:r>
            <a:r>
              <a:rPr lang="es-ES" sz="2400" dirty="0" err="1"/>
              <a:t>purpose</a:t>
            </a:r>
            <a:r>
              <a:rPr lang="es-ES" sz="2400" dirty="0"/>
              <a:t>.</a:t>
            </a:r>
          </a:p>
          <a:p>
            <a:pPr>
              <a:spcBef>
                <a:spcPts val="1200"/>
              </a:spcBef>
            </a:pPr>
            <a:r>
              <a:rPr lang="es-ES" sz="2400" b="1" dirty="0" err="1"/>
              <a:t>Resolution</a:t>
            </a:r>
            <a:r>
              <a:rPr lang="es-ES" sz="2400" b="1" dirty="0"/>
              <a:t>:</a:t>
            </a:r>
            <a:r>
              <a:rPr lang="es-ES" sz="2400" dirty="0"/>
              <a:t> </a:t>
            </a:r>
            <a:r>
              <a:rPr lang="es-ES" sz="2400" dirty="0" err="1"/>
              <a:t>level</a:t>
            </a:r>
            <a:r>
              <a:rPr lang="es-ES" sz="2400" dirty="0"/>
              <a:t> </a:t>
            </a:r>
            <a:r>
              <a:rPr lang="es-ES" sz="2400" dirty="0" err="1"/>
              <a:t>of</a:t>
            </a:r>
            <a:r>
              <a:rPr lang="es-ES" sz="2400" dirty="0"/>
              <a:t> </a:t>
            </a:r>
            <a:r>
              <a:rPr lang="es-ES" sz="2400" dirty="0" err="1"/>
              <a:t>detail</a:t>
            </a:r>
            <a:r>
              <a:rPr lang="es-ES" sz="2400" dirty="0"/>
              <a:t> </a:t>
            </a:r>
            <a:r>
              <a:rPr lang="es-ES" sz="2400" dirty="0" err="1"/>
              <a:t>used</a:t>
            </a:r>
            <a:r>
              <a:rPr lang="es-ES" sz="2400" dirty="0"/>
              <a:t> </a:t>
            </a:r>
            <a:r>
              <a:rPr lang="es-ES" sz="2400" dirty="0" err="1"/>
              <a:t>to</a:t>
            </a:r>
            <a:r>
              <a:rPr lang="es-ES" sz="2400" dirty="0"/>
              <a:t> </a:t>
            </a:r>
            <a:r>
              <a:rPr lang="es-ES" sz="2400" dirty="0" err="1"/>
              <a:t>represent</a:t>
            </a:r>
            <a:r>
              <a:rPr lang="es-ES" sz="2400" dirty="0"/>
              <a:t> </a:t>
            </a:r>
            <a:r>
              <a:rPr lang="es-ES" sz="2400" dirty="0" err="1"/>
              <a:t>certain</a:t>
            </a:r>
            <a:r>
              <a:rPr lang="es-ES" sz="2400" dirty="0"/>
              <a:t> </a:t>
            </a:r>
            <a:br>
              <a:rPr lang="es-ES" sz="2400" dirty="0"/>
            </a:br>
            <a:r>
              <a:rPr lang="es-ES" sz="2400" dirty="0" err="1"/>
              <a:t>aspects</a:t>
            </a:r>
            <a:r>
              <a:rPr lang="es-ES" sz="2400" dirty="0"/>
              <a:t> </a:t>
            </a:r>
            <a:r>
              <a:rPr lang="es-ES" sz="2400" dirty="0" err="1"/>
              <a:t>of</a:t>
            </a:r>
            <a:r>
              <a:rPr lang="es-ES" sz="2400" dirty="0"/>
              <a:t> </a:t>
            </a:r>
            <a:r>
              <a:rPr lang="es-ES" sz="2400" dirty="0" err="1"/>
              <a:t>the</a:t>
            </a:r>
            <a:r>
              <a:rPr lang="es-ES" sz="2400" dirty="0"/>
              <a:t> real </a:t>
            </a:r>
            <a:r>
              <a:rPr lang="es-ES" sz="2400" dirty="0" err="1"/>
              <a:t>world</a:t>
            </a:r>
            <a:r>
              <a:rPr lang="es-ES" sz="2400" dirty="0"/>
              <a:t> in a </a:t>
            </a:r>
            <a:r>
              <a:rPr lang="es-ES" sz="2400" dirty="0" err="1"/>
              <a:t>model</a:t>
            </a:r>
            <a:r>
              <a:rPr lang="es-ES" sz="2400" dirty="0"/>
              <a: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43</a:t>
            </a:fld>
            <a:endParaRPr lang="en-GB" altLang="es-ES" sz="1000" dirty="0">
              <a:solidFill>
                <a:schemeClr val="bg1"/>
              </a:solidFill>
            </a:endParaRPr>
          </a:p>
        </p:txBody>
      </p:sp>
      <p:grpSp>
        <p:nvGrpSpPr>
          <p:cNvPr id="2" name="Grupo 1">
            <a:extLst>
              <a:ext uri="{FF2B5EF4-FFF2-40B4-BE49-F238E27FC236}">
                <a16:creationId xmlns:a16="http://schemas.microsoft.com/office/drawing/2014/main" id="{47989369-800B-40D8-A4CB-809F2ECF3AEE}"/>
              </a:ext>
            </a:extLst>
          </p:cNvPr>
          <p:cNvGrpSpPr>
            <a:grpSpLocks noChangeAspect="1"/>
          </p:cNvGrpSpPr>
          <p:nvPr/>
        </p:nvGrpSpPr>
        <p:grpSpPr>
          <a:xfrm>
            <a:off x="3213828" y="4206770"/>
            <a:ext cx="4999856" cy="2314460"/>
            <a:chOff x="1212783" y="1343402"/>
            <a:chExt cx="9999713" cy="4628920"/>
          </a:xfrm>
        </p:grpSpPr>
        <p:sp>
          <p:nvSpPr>
            <p:cNvPr id="8" name="Rectangle 6">
              <a:extLst>
                <a:ext uri="{FF2B5EF4-FFF2-40B4-BE49-F238E27FC236}">
                  <a16:creationId xmlns:a16="http://schemas.microsoft.com/office/drawing/2014/main" id="{769CE00D-4A40-40AE-B768-A71F7712D2FF}"/>
                </a:ext>
              </a:extLst>
            </p:cNvPr>
            <p:cNvSpPr/>
            <p:nvPr/>
          </p:nvSpPr>
          <p:spPr>
            <a:xfrm>
              <a:off x="4668191" y="1559388"/>
              <a:ext cx="5669343" cy="441293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9" name="Rectangle 2">
              <a:extLst>
                <a:ext uri="{FF2B5EF4-FFF2-40B4-BE49-F238E27FC236}">
                  <a16:creationId xmlns:a16="http://schemas.microsoft.com/office/drawing/2014/main" id="{C926DCF9-89C0-44D3-A8A1-43D740943800}"/>
                </a:ext>
              </a:extLst>
            </p:cNvPr>
            <p:cNvSpPr/>
            <p:nvPr/>
          </p:nvSpPr>
          <p:spPr>
            <a:xfrm>
              <a:off x="1212783" y="1989221"/>
              <a:ext cx="2103242" cy="3295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0" name="Picture 4" descr="Free From below inside of high geometric modern multistory complex with round shaped lifts Stock Photo">
              <a:extLst>
                <a:ext uri="{FF2B5EF4-FFF2-40B4-BE49-F238E27FC236}">
                  <a16:creationId xmlns:a16="http://schemas.microsoft.com/office/drawing/2014/main" id="{9E58D9FE-DA25-4220-8F39-7A4D69A6C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629" y="2433320"/>
              <a:ext cx="1733832" cy="260074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23666D62-6062-46A3-BDA7-3839B1400B3E}"/>
                </a:ext>
              </a:extLst>
            </p:cNvPr>
            <p:cNvSpPr/>
            <p:nvPr/>
          </p:nvSpPr>
          <p:spPr>
            <a:xfrm>
              <a:off x="1416629" y="1713366"/>
              <a:ext cx="1733832" cy="51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Physical Twin</a:t>
              </a:r>
              <a:endParaRPr lang="en-GB" sz="1000" dirty="0"/>
            </a:p>
          </p:txBody>
        </p:sp>
        <p:sp>
          <p:nvSpPr>
            <p:cNvPr id="12" name="Rectangle 5">
              <a:extLst>
                <a:ext uri="{FF2B5EF4-FFF2-40B4-BE49-F238E27FC236}">
                  <a16:creationId xmlns:a16="http://schemas.microsoft.com/office/drawing/2014/main" id="{60EBCB82-5F64-4834-A6F9-9A07270DB90D}"/>
                </a:ext>
              </a:extLst>
            </p:cNvPr>
            <p:cNvSpPr/>
            <p:nvPr/>
          </p:nvSpPr>
          <p:spPr>
            <a:xfrm>
              <a:off x="6282121" y="1343402"/>
              <a:ext cx="3236212" cy="51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Multi-fidelity </a:t>
              </a:r>
              <a:br>
                <a:rPr lang="en-US" sz="1000" dirty="0"/>
              </a:br>
              <a:r>
                <a:rPr lang="en-US" sz="1000" dirty="0"/>
                <a:t>Digital Twin</a:t>
              </a:r>
              <a:endParaRPr lang="en-GB" sz="1000" dirty="0"/>
            </a:p>
          </p:txBody>
        </p:sp>
        <p:sp>
          <p:nvSpPr>
            <p:cNvPr id="13" name="Isosceles Triangle 7">
              <a:extLst>
                <a:ext uri="{FF2B5EF4-FFF2-40B4-BE49-F238E27FC236}">
                  <a16:creationId xmlns:a16="http://schemas.microsoft.com/office/drawing/2014/main" id="{BE37F286-CBBA-42D5-9707-49B6FFAD0A0C}"/>
                </a:ext>
              </a:extLst>
            </p:cNvPr>
            <p:cNvSpPr/>
            <p:nvPr/>
          </p:nvSpPr>
          <p:spPr>
            <a:xfrm>
              <a:off x="7948042" y="2141824"/>
              <a:ext cx="1377177" cy="1356840"/>
            </a:xfrm>
            <a:prstGeom prst="triangl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Isosceles Triangle 8">
              <a:extLst>
                <a:ext uri="{FF2B5EF4-FFF2-40B4-BE49-F238E27FC236}">
                  <a16:creationId xmlns:a16="http://schemas.microsoft.com/office/drawing/2014/main" id="{92CF6C79-2578-411E-A94C-79C528C42016}"/>
                </a:ext>
              </a:extLst>
            </p:cNvPr>
            <p:cNvSpPr/>
            <p:nvPr/>
          </p:nvSpPr>
          <p:spPr>
            <a:xfrm>
              <a:off x="8046689" y="4355648"/>
              <a:ext cx="1377177" cy="1356840"/>
            </a:xfrm>
            <a:prstGeom prst="triangl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15" name="Straight Arrow Connector 13">
              <a:extLst>
                <a:ext uri="{FF2B5EF4-FFF2-40B4-BE49-F238E27FC236}">
                  <a16:creationId xmlns:a16="http://schemas.microsoft.com/office/drawing/2014/main" id="{3C988EF4-A72B-48F7-8FF0-517DA53C2F5B}"/>
                </a:ext>
              </a:extLst>
            </p:cNvPr>
            <p:cNvCxnSpPr/>
            <p:nvPr/>
          </p:nvCxnSpPr>
          <p:spPr>
            <a:xfrm flipV="1">
              <a:off x="9413188" y="2251723"/>
              <a:ext cx="0" cy="1137041"/>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4">
              <a:extLst>
                <a:ext uri="{FF2B5EF4-FFF2-40B4-BE49-F238E27FC236}">
                  <a16:creationId xmlns:a16="http://schemas.microsoft.com/office/drawing/2014/main" id="{153C9D2C-1E87-4161-A817-0637CFAD0540}"/>
                </a:ext>
              </a:extLst>
            </p:cNvPr>
            <p:cNvCxnSpPr/>
            <p:nvPr/>
          </p:nvCxnSpPr>
          <p:spPr>
            <a:xfrm flipV="1">
              <a:off x="9518333" y="4483179"/>
              <a:ext cx="0" cy="11370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CDBF265C-D3EB-4D84-8F1D-6441D0C04D41}"/>
                </a:ext>
              </a:extLst>
            </p:cNvPr>
            <p:cNvSpPr txBox="1"/>
            <p:nvPr/>
          </p:nvSpPr>
          <p:spPr>
            <a:xfrm>
              <a:off x="9557038" y="2521274"/>
              <a:ext cx="1560992" cy="800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00" dirty="0"/>
                <a:t>Fidelity level</a:t>
              </a:r>
              <a:endParaRPr lang="en-GB" sz="1000" dirty="0"/>
            </a:p>
          </p:txBody>
        </p:sp>
        <p:sp>
          <p:nvSpPr>
            <p:cNvPr id="18" name="TextBox 16">
              <a:extLst>
                <a:ext uri="{FF2B5EF4-FFF2-40B4-BE49-F238E27FC236}">
                  <a16:creationId xmlns:a16="http://schemas.microsoft.com/office/drawing/2014/main" id="{158367DF-DD48-4C10-B494-DB052891F522}"/>
                </a:ext>
              </a:extLst>
            </p:cNvPr>
            <p:cNvSpPr txBox="1"/>
            <p:nvPr/>
          </p:nvSpPr>
          <p:spPr>
            <a:xfrm>
              <a:off x="9651504" y="4733162"/>
              <a:ext cx="1560992" cy="800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00" dirty="0"/>
                <a:t>Fidelity level</a:t>
              </a:r>
              <a:endParaRPr lang="en-GB" sz="1000" dirty="0"/>
            </a:p>
          </p:txBody>
        </p:sp>
        <p:pic>
          <p:nvPicPr>
            <p:cNvPr id="19" name="Picture 2" descr="The physical model of the elevator system. | Download Scientific Diagram">
              <a:extLst>
                <a:ext uri="{FF2B5EF4-FFF2-40B4-BE49-F238E27FC236}">
                  <a16:creationId xmlns:a16="http://schemas.microsoft.com/office/drawing/2014/main" id="{5D1299CF-5E70-4D9E-A358-A6FD87AEC5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622" r="23621" b="48098"/>
            <a:stretch/>
          </p:blipFill>
          <p:spPr bwMode="auto">
            <a:xfrm>
              <a:off x="4976235" y="2109648"/>
              <a:ext cx="2838637" cy="16361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Rectangle 12">
              <a:extLst>
                <a:ext uri="{FF2B5EF4-FFF2-40B4-BE49-F238E27FC236}">
                  <a16:creationId xmlns:a16="http://schemas.microsoft.com/office/drawing/2014/main" id="{6F5977D2-C598-4743-BA05-18C58F0FA98E}"/>
                </a:ext>
              </a:extLst>
            </p:cNvPr>
            <p:cNvSpPr/>
            <p:nvPr/>
          </p:nvSpPr>
          <p:spPr>
            <a:xfrm>
              <a:off x="6919311" y="1970966"/>
              <a:ext cx="1683118" cy="515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b="1" dirty="0">
                  <a:latin typeface="Arial" panose="020B0604020202020204" pitchFamily="34" charset="0"/>
                  <a:cs typeface="Arial" panose="020B0604020202020204" pitchFamily="34" charset="0"/>
                </a:rPr>
                <a:t>Dynamics</a:t>
              </a:r>
              <a:endParaRPr lang="en-GB" sz="1000" b="1" dirty="0">
                <a:latin typeface="Arial" panose="020B0604020202020204" pitchFamily="34" charset="0"/>
                <a:cs typeface="Arial" panose="020B0604020202020204" pitchFamily="34" charset="0"/>
              </a:endParaRPr>
            </a:p>
          </p:txBody>
        </p:sp>
        <p:sp>
          <p:nvSpPr>
            <p:cNvPr id="22" name="Arrow: Curved Right 17">
              <a:extLst>
                <a:ext uri="{FF2B5EF4-FFF2-40B4-BE49-F238E27FC236}">
                  <a16:creationId xmlns:a16="http://schemas.microsoft.com/office/drawing/2014/main" id="{9A89D0F8-8ACD-4321-8A7F-B61693BBBE86}"/>
                </a:ext>
              </a:extLst>
            </p:cNvPr>
            <p:cNvSpPr/>
            <p:nvPr/>
          </p:nvSpPr>
          <p:spPr>
            <a:xfrm rot="5400000">
              <a:off x="3588511" y="1045298"/>
              <a:ext cx="1037925" cy="1914027"/>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pic>
          <p:nvPicPr>
            <p:cNvPr id="23" name="Picture 20">
              <a:extLst>
                <a:ext uri="{FF2B5EF4-FFF2-40B4-BE49-F238E27FC236}">
                  <a16:creationId xmlns:a16="http://schemas.microsoft.com/office/drawing/2014/main" id="{FBF6E25F-3BE0-4654-9CCB-9B0EDD4EC743}"/>
                </a:ext>
              </a:extLst>
            </p:cNvPr>
            <p:cNvPicPr>
              <a:picLocks noChangeAspect="1"/>
            </p:cNvPicPr>
            <p:nvPr/>
          </p:nvPicPr>
          <p:blipFill>
            <a:blip r:embed="rId7">
              <a:duotone>
                <a:schemeClr val="bg2">
                  <a:shade val="45000"/>
                  <a:satMod val="135000"/>
                </a:schemeClr>
                <a:prstClr val="white"/>
              </a:duotone>
            </a:blip>
            <a:srcRect t="22501" b="44147"/>
            <a:stretch/>
          </p:blipFill>
          <p:spPr>
            <a:xfrm>
              <a:off x="4995216" y="3942614"/>
              <a:ext cx="3150932" cy="18373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Rectangle 11">
              <a:extLst>
                <a:ext uri="{FF2B5EF4-FFF2-40B4-BE49-F238E27FC236}">
                  <a16:creationId xmlns:a16="http://schemas.microsoft.com/office/drawing/2014/main" id="{71ABDAD9-7EDD-44B2-85BA-806FADB5C0EB}"/>
                </a:ext>
              </a:extLst>
            </p:cNvPr>
            <p:cNvSpPr/>
            <p:nvPr/>
          </p:nvSpPr>
          <p:spPr>
            <a:xfrm>
              <a:off x="7051895" y="4049905"/>
              <a:ext cx="1935947" cy="5152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b="1" dirty="0">
                  <a:latin typeface="Arial" panose="020B0604020202020204" pitchFamily="34" charset="0"/>
                  <a:cs typeface="Arial" panose="020B0604020202020204" pitchFamily="34" charset="0"/>
                </a:rPr>
                <a:t>Kinematics</a:t>
              </a:r>
              <a:endParaRPr lang="en-GB" sz="1000" b="1" dirty="0">
                <a:latin typeface="Arial" panose="020B0604020202020204" pitchFamily="34" charset="0"/>
                <a:cs typeface="Arial" panose="020B0604020202020204" pitchFamily="34" charset="0"/>
              </a:endParaRPr>
            </a:p>
          </p:txBody>
        </p:sp>
        <p:sp>
          <p:nvSpPr>
            <p:cNvPr id="25" name="Arrow: Curved Right 18">
              <a:extLst>
                <a:ext uri="{FF2B5EF4-FFF2-40B4-BE49-F238E27FC236}">
                  <a16:creationId xmlns:a16="http://schemas.microsoft.com/office/drawing/2014/main" id="{FAA37690-3121-42A5-9FFB-0ACA93BCA30F}"/>
                </a:ext>
              </a:extLst>
            </p:cNvPr>
            <p:cNvSpPr/>
            <p:nvPr/>
          </p:nvSpPr>
          <p:spPr>
            <a:xfrm rot="16200000">
              <a:off x="3671234" y="3789089"/>
              <a:ext cx="1037925" cy="1914029"/>
            </a:xfrm>
            <a:prstGeom prst="curved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solidFill>
                  <a:schemeClr val="tx1"/>
                </a:solidFill>
              </a:endParaRPr>
            </a:p>
          </p:txBody>
        </p:sp>
      </p:grpSp>
      <p:pic>
        <p:nvPicPr>
          <p:cNvPr id="26" name="202410111134">
            <a:hlinkClick r:id="" action="ppaction://media"/>
            <a:extLst>
              <a:ext uri="{FF2B5EF4-FFF2-40B4-BE49-F238E27FC236}">
                <a16:creationId xmlns:a16="http://schemas.microsoft.com/office/drawing/2014/main" id="{4C026D58-B278-45A7-89EA-2277192DE05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flipH="1">
            <a:off x="8689149" y="4206769"/>
            <a:ext cx="3148782" cy="2361587"/>
          </a:xfrm>
          <a:prstGeom prst="rect">
            <a:avLst/>
          </a:prstGeom>
        </p:spPr>
      </p:pic>
      <p:sp>
        <p:nvSpPr>
          <p:cNvPr id="3" name="CuadroTexto 2">
            <a:extLst>
              <a:ext uri="{FF2B5EF4-FFF2-40B4-BE49-F238E27FC236}">
                <a16:creationId xmlns:a16="http://schemas.microsoft.com/office/drawing/2014/main" id="{CE6B736F-04E6-4B31-BC88-11DDAD15AD8D}"/>
              </a:ext>
            </a:extLst>
          </p:cNvPr>
          <p:cNvSpPr txBox="1"/>
          <p:nvPr/>
        </p:nvSpPr>
        <p:spPr>
          <a:xfrm>
            <a:off x="394522" y="4551332"/>
            <a:ext cx="2858687" cy="1169551"/>
          </a:xfrm>
          <a:prstGeom prst="rect">
            <a:avLst/>
          </a:prstGeom>
          <a:noFill/>
        </p:spPr>
        <p:txBody>
          <a:bodyPr wrap="square" rtlCol="0">
            <a:spAutoFit/>
          </a:bodyPr>
          <a:lstStyle/>
          <a:p>
            <a:r>
              <a:rPr lang="en-US" sz="2400" b="1" u="sng" dirty="0"/>
              <a:t>Case Study</a:t>
            </a:r>
          </a:p>
          <a:p>
            <a:endParaRPr lang="en-US" sz="2400" dirty="0"/>
          </a:p>
          <a:p>
            <a:r>
              <a:rPr lang="en-US" sz="2200" dirty="0" err="1">
                <a:solidFill>
                  <a:schemeClr val="accent1"/>
                </a:solidFill>
              </a:rPr>
              <a:t>Mondragón</a:t>
            </a:r>
            <a:r>
              <a:rPr lang="en-US" sz="2200" dirty="0">
                <a:solidFill>
                  <a:schemeClr val="accent1"/>
                </a:solidFill>
              </a:rPr>
              <a:t> elevator</a:t>
            </a:r>
          </a:p>
        </p:txBody>
      </p:sp>
    </p:spTree>
    <p:extLst>
      <p:ext uri="{BB962C8B-B14F-4D97-AF65-F5344CB8AC3E}">
        <p14:creationId xmlns:p14="http://schemas.microsoft.com/office/powerpoint/2010/main" val="2287555324"/>
      </p:ext>
    </p:extLst>
  </p:cSld>
  <p:clrMapOvr>
    <a:masterClrMapping/>
  </p:clrMapOvr>
  <p:timing>
    <p:tnLst>
      <p:par>
        <p:cTn id="1" dur="indefinite" restart="never" nodeType="tmRoot">
          <p:childTnLst>
            <p:video>
              <p:cMediaNode vol="20000" mute="1">
                <p:cTn id="2" repeatCount="indefinite" fill="hold" display="0">
                  <p:stCondLst>
                    <p:cond delay="indefinite"/>
                  </p:stCondLst>
                </p:cTn>
                <p:tgtEl>
                  <p:spTgt spid="2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4">
            <a:extLst>
              <a:ext uri="{FF2B5EF4-FFF2-40B4-BE49-F238E27FC236}">
                <a16:creationId xmlns:a16="http://schemas.microsoft.com/office/drawing/2014/main" id="{5E67E9B8-0940-4D47-9AA0-849A34B15828}"/>
              </a:ext>
            </a:extLst>
          </p:cNvPr>
          <p:cNvPicPr>
            <a:picLocks noChangeAspect="1"/>
          </p:cNvPicPr>
          <p:nvPr/>
        </p:nvPicPr>
        <p:blipFill>
          <a:blip r:embed="rId3"/>
          <a:stretch>
            <a:fillRect/>
          </a:stretch>
        </p:blipFill>
        <p:spPr>
          <a:xfrm>
            <a:off x="1150046" y="2135687"/>
            <a:ext cx="6814201" cy="3387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a:t>Trace </a:t>
            </a:r>
            <a:r>
              <a:rPr lang="es-ES" altLang="es-ES" dirty="0" err="1"/>
              <a:t>alignment</a:t>
            </a:r>
            <a:r>
              <a:rPr lang="es-ES" altLang="es-ES" dirty="0"/>
              <a:t> </a:t>
            </a:r>
            <a:r>
              <a:rPr lang="es-ES" altLang="es-ES" dirty="0" err="1"/>
              <a:t>for</a:t>
            </a:r>
            <a:r>
              <a:rPr lang="es-ES" altLang="es-ES" dirty="0"/>
              <a:t> </a:t>
            </a:r>
            <a:r>
              <a:rPr lang="es-ES" altLang="es-ES" dirty="0" err="1"/>
              <a:t>measuring</a:t>
            </a:r>
            <a:r>
              <a:rPr lang="es-ES" altLang="es-ES" dirty="0"/>
              <a:t> </a:t>
            </a:r>
            <a:r>
              <a:rPr lang="es-ES" altLang="es-ES" dirty="0" err="1"/>
              <a:t>fidelity</a:t>
            </a:r>
            <a:r>
              <a:rPr lang="es-ES" altLang="es-ES" dirty="0"/>
              <a:t> </a:t>
            </a:r>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GB" sz="2400" dirty="0"/>
              <a:t>A trace is a sequence of </a:t>
            </a:r>
            <a:r>
              <a:rPr lang="en-GB" sz="2400" i="1" dirty="0"/>
              <a:t>snapshots</a:t>
            </a:r>
            <a:r>
              <a:rPr lang="en-GB" sz="2400" dirty="0"/>
              <a:t> of the state of each twin</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44</a:t>
            </a:fld>
            <a:endParaRPr lang="en-GB" altLang="es-ES" sz="1000" dirty="0">
              <a:solidFill>
                <a:schemeClr val="bg1"/>
              </a:solidFill>
              <a:latin typeface="Arial Narrow" panose="020B0606020202030204" pitchFamily="34" charset="0"/>
            </a:endParaRPr>
          </a:p>
        </p:txBody>
      </p:sp>
      <p:sp>
        <p:nvSpPr>
          <p:cNvPr id="26" name="CuadroTexto 25">
            <a:extLst>
              <a:ext uri="{FF2B5EF4-FFF2-40B4-BE49-F238E27FC236}">
                <a16:creationId xmlns:a16="http://schemas.microsoft.com/office/drawing/2014/main" id="{53E80BD3-52F9-4A35-A926-E17888286CA6}"/>
              </a:ext>
            </a:extLst>
          </p:cNvPr>
          <p:cNvSpPr txBox="1"/>
          <p:nvPr/>
        </p:nvSpPr>
        <p:spPr>
          <a:xfrm>
            <a:off x="665999" y="5965173"/>
            <a:ext cx="9218428" cy="523220"/>
          </a:xfrm>
          <a:prstGeom prst="rect">
            <a:avLst/>
          </a:prstGeom>
          <a:noFill/>
          <a:ln>
            <a:noFill/>
          </a:ln>
        </p:spPr>
        <p:txBody>
          <a:bodyPr wrap="square">
            <a:spAutoFit/>
          </a:bodyPr>
          <a:lstStyle/>
          <a:p>
            <a:pPr algn="ctr"/>
            <a:r>
              <a:rPr lang="en-US" sz="1400" dirty="0"/>
              <a:t>P. Muñoz, M. Wimmer, J. Troya, A. Vallecillo "Measuring the Fidelity of a Physical and a Digital Twin Using </a:t>
            </a:r>
            <a:br>
              <a:rPr lang="en-US" sz="1400" dirty="0"/>
            </a:br>
            <a:r>
              <a:rPr lang="en-US" sz="1400" dirty="0"/>
              <a:t>Trace Alignments" IEEE Transactions on Software Engineering, Volume 50, Issue 12, 3122-3145, 2024</a:t>
            </a:r>
            <a:endParaRPr lang="en-US" dirty="0"/>
          </a:p>
        </p:txBody>
      </p:sp>
      <p:pic>
        <p:nvPicPr>
          <p:cNvPr id="30" name="Picture 4">
            <a:extLst>
              <a:ext uri="{FF2B5EF4-FFF2-40B4-BE49-F238E27FC236}">
                <a16:creationId xmlns:a16="http://schemas.microsoft.com/office/drawing/2014/main" id="{82C73AEF-3CB9-43CE-8EE2-5CD69AA5A9A4}"/>
              </a:ext>
            </a:extLst>
          </p:cNvPr>
          <p:cNvPicPr>
            <a:picLocks noChangeAspect="1"/>
          </p:cNvPicPr>
          <p:nvPr/>
        </p:nvPicPr>
        <p:blipFill>
          <a:blip r:embed="rId4"/>
          <a:stretch>
            <a:fillRect/>
          </a:stretch>
        </p:blipFill>
        <p:spPr>
          <a:xfrm>
            <a:off x="8726557" y="2651195"/>
            <a:ext cx="3099247" cy="24293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Botón de acción: Ayuda 2">
            <a:hlinkClick r:id="" action="ppaction://noaction" highlightClick="1"/>
            <a:extLst>
              <a:ext uri="{FF2B5EF4-FFF2-40B4-BE49-F238E27FC236}">
                <a16:creationId xmlns:a16="http://schemas.microsoft.com/office/drawing/2014/main" id="{212DD1E4-EBC1-48D1-8C90-EAEB6623E7E4}"/>
              </a:ext>
            </a:extLst>
          </p:cNvPr>
          <p:cNvSpPr/>
          <p:nvPr/>
        </p:nvSpPr>
        <p:spPr>
          <a:xfrm>
            <a:off x="9776371" y="3170313"/>
            <a:ext cx="722454" cy="965346"/>
          </a:xfrm>
          <a:prstGeom prst="actionButtonHelp">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272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a:extLst>
              <a:ext uri="{FF2B5EF4-FFF2-40B4-BE49-F238E27FC236}">
                <a16:creationId xmlns:a16="http://schemas.microsoft.com/office/drawing/2014/main" id="{94822582-B132-40D7-8DEB-C8FE0CF9BF39}"/>
              </a:ext>
            </a:extLst>
          </p:cNvPr>
          <p:cNvPicPr>
            <a:picLocks noChangeAspect="1"/>
          </p:cNvPicPr>
          <p:nvPr/>
        </p:nvPicPr>
        <p:blipFill>
          <a:blip r:embed="rId3"/>
          <a:srcRect b="57974"/>
          <a:stretch/>
        </p:blipFill>
        <p:spPr>
          <a:xfrm>
            <a:off x="2013110" y="1966192"/>
            <a:ext cx="5782324" cy="1083325"/>
          </a:xfrm>
          <a:prstGeom prst="rect">
            <a:avLst/>
          </a:prstGeom>
        </p:spPr>
      </p:pic>
      <p:pic>
        <p:nvPicPr>
          <p:cNvPr id="8" name="Picture 4">
            <a:extLst>
              <a:ext uri="{FF2B5EF4-FFF2-40B4-BE49-F238E27FC236}">
                <a16:creationId xmlns:a16="http://schemas.microsoft.com/office/drawing/2014/main" id="{1207DBAF-AF0F-4BFB-90E7-29245A8407C4}"/>
              </a:ext>
            </a:extLst>
          </p:cNvPr>
          <p:cNvPicPr>
            <a:picLocks noChangeAspect="1"/>
          </p:cNvPicPr>
          <p:nvPr/>
        </p:nvPicPr>
        <p:blipFill>
          <a:blip r:embed="rId4"/>
          <a:stretch>
            <a:fillRect/>
          </a:stretch>
        </p:blipFill>
        <p:spPr>
          <a:xfrm>
            <a:off x="867372" y="2692442"/>
            <a:ext cx="8073799" cy="4084876"/>
          </a:xfrm>
          <a:prstGeom prst="rect">
            <a:avLst/>
          </a:prstGeom>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Sequence</a:t>
            </a:r>
            <a:r>
              <a:rPr lang="es-ES" altLang="es-ES" dirty="0"/>
              <a:t> </a:t>
            </a:r>
            <a:r>
              <a:rPr lang="es-ES" altLang="es-ES" dirty="0" err="1"/>
              <a:t>alignment</a:t>
            </a:r>
            <a:endParaRPr lang="es-ES" altLang="es-ES" dirty="0"/>
          </a:p>
        </p:txBody>
      </p:sp>
      <p:sp>
        <p:nvSpPr>
          <p:cNvPr id="21507" name="Rectangle 3"/>
          <p:cNvSpPr>
            <a:spLocks noGrp="1" noChangeArrowheads="1"/>
          </p:cNvSpPr>
          <p:nvPr>
            <p:ph type="body" idx="1"/>
          </p:nvPr>
        </p:nvSpPr>
        <p:spPr>
          <a:xfrm>
            <a:off x="665999" y="1494000"/>
            <a:ext cx="9624104" cy="5283318"/>
          </a:xfrm>
        </p:spPr>
        <p:txBody>
          <a:bodyPr>
            <a:noAutofit/>
          </a:bodyPr>
          <a:lstStyle/>
          <a:p>
            <a:pPr>
              <a:spcBef>
                <a:spcPts val="1200"/>
              </a:spcBef>
            </a:pPr>
            <a:r>
              <a:rPr lang="en-US" sz="2400" cap="none" dirty="0">
                <a:solidFill>
                  <a:schemeClr val="tx1"/>
                </a:solidFill>
                <a:latin typeface="Arial" panose="020B0604020202020204" pitchFamily="34" charset="0"/>
                <a:cs typeface="Arial" panose="020B0604020202020204" pitchFamily="34" charset="0"/>
              </a:rPr>
              <a:t>Optimized version of the Needleman Wunsch algorithm</a:t>
            </a:r>
            <a:endParaRPr lang="en-GB" sz="24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45</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3689611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Technologiers</a:t>
            </a:r>
            <a:r>
              <a:rPr lang="es-ES" altLang="es-ES" dirty="0"/>
              <a:t> &amp; </a:t>
            </a:r>
            <a:r>
              <a:rPr lang="es-ES" altLang="es-ES" dirty="0" err="1"/>
              <a:t>Platforms</a:t>
            </a:r>
            <a:r>
              <a:rPr lang="es-ES" altLang="es-ES" dirty="0"/>
              <a:t> </a:t>
            </a:r>
          </a:p>
        </p:txBody>
      </p:sp>
      <p:sp>
        <p:nvSpPr>
          <p:cNvPr id="21507" name="Rectangle 3"/>
          <p:cNvSpPr>
            <a:spLocks noGrp="1" noChangeArrowheads="1"/>
          </p:cNvSpPr>
          <p:nvPr>
            <p:ph type="body" idx="1"/>
          </p:nvPr>
        </p:nvSpPr>
        <p:spPr>
          <a:xfrm>
            <a:off x="677334" y="1494000"/>
            <a:ext cx="9624104" cy="4662684"/>
          </a:xfrm>
        </p:spPr>
        <p:txBody>
          <a:bodyPr>
            <a:noAutofit/>
          </a:bodyPr>
          <a:lstStyle/>
          <a:p>
            <a:pPr>
              <a:spcBef>
                <a:spcPts val="1200"/>
              </a:spcBef>
            </a:pPr>
            <a:r>
              <a:rPr lang="en-US" sz="2400" dirty="0"/>
              <a:t>Few domain-agnostic proposals</a:t>
            </a:r>
          </a:p>
          <a:p>
            <a:pPr>
              <a:spcBef>
                <a:spcPts val="1200"/>
              </a:spcBef>
            </a:pPr>
            <a:r>
              <a:rPr lang="en-US" sz="2400" dirty="0"/>
              <a:t>Low maturity level</a:t>
            </a:r>
          </a:p>
          <a:p>
            <a:pPr lvl="1">
              <a:spcBef>
                <a:spcPts val="1200"/>
              </a:spcBef>
            </a:pPr>
            <a:r>
              <a:rPr lang="en-US" sz="2200" dirty="0"/>
              <a:t>there are no proposals empirically evaluated</a:t>
            </a:r>
          </a:p>
          <a:p>
            <a:pPr>
              <a:spcBef>
                <a:spcPts val="1200"/>
              </a:spcBef>
            </a:pPr>
            <a:r>
              <a:rPr lang="en-US" sz="2400" dirty="0"/>
              <a:t>Lack of a common understanding </a:t>
            </a:r>
          </a:p>
          <a:p>
            <a:pPr lvl="1">
              <a:spcBef>
                <a:spcPts val="1200"/>
              </a:spcBef>
            </a:pPr>
            <a:r>
              <a:rPr lang="en-US" sz="2200" dirty="0"/>
              <a:t>about which components a DT should have</a:t>
            </a:r>
          </a:p>
          <a:p>
            <a:pPr lvl="1">
              <a:spcBef>
                <a:spcPts val="1200"/>
              </a:spcBef>
            </a:pPr>
            <a:r>
              <a:rPr lang="en-US" sz="2200" dirty="0"/>
              <a:t>at least, agreement on: model, </a:t>
            </a:r>
            <a:r>
              <a:rPr lang="en-US" sz="2200" dirty="0" err="1"/>
              <a:t>datalake</a:t>
            </a:r>
            <a:r>
              <a:rPr lang="en-US" sz="2200" dirty="0"/>
              <a:t>, sync, and services</a:t>
            </a:r>
          </a:p>
          <a:p>
            <a:pPr>
              <a:spcBef>
                <a:spcPts val="1200"/>
              </a:spcBef>
            </a:pPr>
            <a:r>
              <a:rPr lang="en-US" sz="2400" dirty="0"/>
              <a:t>Main components/techniques involved</a:t>
            </a:r>
          </a:p>
          <a:p>
            <a:pPr lvl="1">
              <a:spcBef>
                <a:spcPts val="1200"/>
              </a:spcBef>
            </a:pPr>
            <a:r>
              <a:rPr lang="en-US" sz="2200" dirty="0"/>
              <a:t>Mathematical &amp; Physical models, Simulation &amp; Analysis tools,</a:t>
            </a:r>
            <a:br>
              <a:rPr lang="en-US" sz="2200" dirty="0"/>
            </a:br>
            <a:r>
              <a:rPr lang="en-US" sz="2200" dirty="0"/>
              <a:t>Databases, MDE, CAD &amp; 3D tools,…</a:t>
            </a:r>
          </a:p>
          <a:p>
            <a:pPr marL="457200" lvl="1" indent="0">
              <a:spcBef>
                <a:spcPts val="1200"/>
              </a:spcBef>
              <a:buNone/>
            </a:pPr>
            <a:r>
              <a:rPr lang="en-US" sz="2200" dirty="0"/>
              <a:t> </a:t>
            </a:r>
          </a:p>
          <a:p>
            <a:pPr lvl="1">
              <a:spcBef>
                <a:spcPts val="1200"/>
              </a:spcBef>
            </a:pPr>
            <a:endParaRPr lang="en-US" sz="2200" dirty="0"/>
          </a:p>
          <a:p>
            <a:pPr marL="914400" lvl="2" indent="0">
              <a:spcBef>
                <a:spcPts val="1200"/>
              </a:spcBef>
              <a:buNone/>
            </a:pPr>
            <a:endParaRPr lang="es-E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46</a:t>
            </a:fld>
            <a:endParaRPr lang="en-GB" altLang="es-ES" sz="1000" dirty="0">
              <a:solidFill>
                <a:schemeClr val="bg1"/>
              </a:solidFill>
            </a:endParaRPr>
          </a:p>
        </p:txBody>
      </p:sp>
      <p:sp>
        <p:nvSpPr>
          <p:cNvPr id="46" name="CuadroTexto 45">
            <a:extLst>
              <a:ext uri="{FF2B5EF4-FFF2-40B4-BE49-F238E27FC236}">
                <a16:creationId xmlns:a16="http://schemas.microsoft.com/office/drawing/2014/main" id="{9772E0DD-0540-4E3D-9D22-17C3176A48D3}"/>
              </a:ext>
            </a:extLst>
          </p:cNvPr>
          <p:cNvSpPr txBox="1"/>
          <p:nvPr/>
        </p:nvSpPr>
        <p:spPr>
          <a:xfrm>
            <a:off x="665999" y="5965173"/>
            <a:ext cx="9218428" cy="738664"/>
          </a:xfrm>
          <a:prstGeom prst="rect">
            <a:avLst/>
          </a:prstGeom>
          <a:noFill/>
          <a:ln>
            <a:noFill/>
          </a:ln>
        </p:spPr>
        <p:txBody>
          <a:bodyPr wrap="square">
            <a:spAutoFit/>
          </a:bodyPr>
          <a:lstStyle/>
          <a:p>
            <a:pPr algn="ctr"/>
            <a:r>
              <a:rPr lang="en-US" sz="1400" dirty="0"/>
              <a:t>M. Dalibor, N. Jansen, B. </a:t>
            </a:r>
            <a:r>
              <a:rPr lang="en-US" sz="1400" dirty="0" err="1"/>
              <a:t>Rumpe</a:t>
            </a:r>
            <a:r>
              <a:rPr lang="en-US" sz="1400" dirty="0"/>
              <a:t>, D. </a:t>
            </a:r>
            <a:r>
              <a:rPr lang="en-US" sz="1400" dirty="0" err="1"/>
              <a:t>Schmalzing</a:t>
            </a:r>
            <a:r>
              <a:rPr lang="en-US" sz="1400" dirty="0"/>
              <a:t>, L. </a:t>
            </a:r>
            <a:r>
              <a:rPr lang="en-US" sz="1400" dirty="0" err="1"/>
              <a:t>Wachtmeister</a:t>
            </a:r>
            <a:r>
              <a:rPr lang="en-US" sz="1400" dirty="0"/>
              <a:t>, M. </a:t>
            </a:r>
            <a:r>
              <a:rPr lang="en-US" sz="1400" dirty="0" err="1"/>
              <a:t>Wimmer</a:t>
            </a:r>
            <a:r>
              <a:rPr lang="en-US" sz="1400" dirty="0"/>
              <a:t>, A. Wortmann. A Cross-Domain Systematic Mapping Study on Software Engineering for Digital Twins, Journal of Systems and Software, </a:t>
            </a:r>
            <a:br>
              <a:rPr lang="en-US" sz="1400" dirty="0"/>
            </a:br>
            <a:r>
              <a:rPr lang="en-US" sz="1400" dirty="0"/>
              <a:t>vol. 193, 2022, https://doi.org/10.1016/j.jss.2022.111361.</a:t>
            </a:r>
          </a:p>
        </p:txBody>
      </p:sp>
    </p:spTree>
    <p:extLst>
      <p:ext uri="{BB962C8B-B14F-4D97-AF65-F5344CB8AC3E}">
        <p14:creationId xmlns:p14="http://schemas.microsoft.com/office/powerpoint/2010/main" val="1619276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áfico 33">
            <a:extLst>
              <a:ext uri="{FF2B5EF4-FFF2-40B4-BE49-F238E27FC236}">
                <a16:creationId xmlns:a16="http://schemas.microsoft.com/office/drawing/2014/main" id="{161CD647-A82B-4F61-9E0F-71314E87B009}"/>
              </a:ext>
            </a:extLst>
          </p:cNvPr>
          <p:cNvPicPr preferRelativeResize="0">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0919" y="2130931"/>
            <a:ext cx="4000500" cy="2667000"/>
          </a:xfrm>
          <a:prstGeom prst="rect">
            <a:avLst/>
          </a:prstGeom>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Technologiers</a:t>
            </a:r>
            <a:r>
              <a:rPr lang="es-ES" altLang="es-ES" dirty="0"/>
              <a:t> &amp; </a:t>
            </a:r>
            <a:r>
              <a:rPr lang="es-ES" altLang="es-ES" dirty="0" err="1"/>
              <a:t>Platforms</a:t>
            </a:r>
            <a:r>
              <a:rPr lang="es-ES" altLang="es-ES" dirty="0"/>
              <a:t> </a:t>
            </a:r>
          </a:p>
        </p:txBody>
      </p:sp>
      <p:sp>
        <p:nvSpPr>
          <p:cNvPr id="21507" name="Rectangle 3"/>
          <p:cNvSpPr>
            <a:spLocks noGrp="1" noChangeArrowheads="1"/>
          </p:cNvSpPr>
          <p:nvPr>
            <p:ph type="body" idx="1"/>
          </p:nvPr>
        </p:nvSpPr>
        <p:spPr>
          <a:xfrm>
            <a:off x="677334" y="1494000"/>
            <a:ext cx="9624104" cy="1320830"/>
          </a:xfrm>
        </p:spPr>
        <p:txBody>
          <a:bodyPr>
            <a:noAutofit/>
          </a:bodyPr>
          <a:lstStyle/>
          <a:p>
            <a:pPr>
              <a:spcBef>
                <a:spcPts val="1200"/>
              </a:spcBef>
            </a:pPr>
            <a:r>
              <a:rPr lang="en-GB" sz="2400" dirty="0"/>
              <a:t>A number of proprietary solutions are available</a:t>
            </a:r>
          </a:p>
          <a:p>
            <a:pPr lvl="1">
              <a:spcBef>
                <a:spcPts val="600"/>
              </a:spcBef>
            </a:pPr>
            <a:r>
              <a:rPr lang="en-GB" sz="2200" dirty="0"/>
              <a:t>usually they are domain-oriented.</a:t>
            </a:r>
            <a:endParaRPr lang="en-GB" sz="2200" b="1" i="1" dirty="0"/>
          </a:p>
          <a:p>
            <a:pPr>
              <a:spcBef>
                <a:spcPts val="1200"/>
              </a:spcBef>
            </a:pPr>
            <a:r>
              <a:rPr lang="es-ES" sz="2400" dirty="0"/>
              <a:t>Cloud-</a:t>
            </a:r>
            <a:r>
              <a:rPr lang="es-ES" sz="2400" dirty="0" err="1"/>
              <a:t>based</a:t>
            </a:r>
            <a:r>
              <a:rPr lang="es-ES" sz="2400" dirty="0"/>
              <a:t> general-</a:t>
            </a:r>
            <a:r>
              <a:rPr lang="es-ES" sz="2400" dirty="0" err="1"/>
              <a:t>purpose</a:t>
            </a:r>
            <a:r>
              <a:rPr lang="es-ES" sz="2400" dirty="0"/>
              <a:t> </a:t>
            </a:r>
            <a:r>
              <a:rPr lang="es-ES" sz="2400" dirty="0" err="1"/>
              <a:t>platforms</a:t>
            </a:r>
            <a:endParaRPr lang="es-ES" sz="2400" dirty="0"/>
          </a:p>
          <a:p>
            <a:pPr lvl="1">
              <a:spcBef>
                <a:spcPts val="1200"/>
              </a:spcBef>
            </a:pPr>
            <a:r>
              <a:rPr lang="es-ES" sz="2200" dirty="0"/>
              <a:t>Azure DT, AWS </a:t>
            </a:r>
            <a:r>
              <a:rPr lang="es-ES" sz="2200" dirty="0" err="1"/>
              <a:t>IoT</a:t>
            </a:r>
            <a:r>
              <a:rPr lang="es-ES" sz="2200" dirty="0"/>
              <a:t> </a:t>
            </a:r>
            <a:r>
              <a:rPr lang="es-ES" sz="2200" dirty="0" err="1"/>
              <a:t>TwinMaker</a:t>
            </a:r>
            <a:r>
              <a:rPr lang="es-ES" sz="2200" dirty="0"/>
              <a:t>, GCP</a:t>
            </a:r>
          </a:p>
          <a:p>
            <a:pPr>
              <a:spcBef>
                <a:spcPts val="1200"/>
              </a:spcBef>
            </a:pPr>
            <a:r>
              <a:rPr lang="es-ES" sz="2400" dirty="0" err="1"/>
              <a:t>Lack</a:t>
            </a:r>
            <a:r>
              <a:rPr lang="es-ES" sz="2400" dirty="0"/>
              <a:t> </a:t>
            </a:r>
            <a:r>
              <a:rPr lang="es-ES" sz="2400" dirty="0" err="1"/>
              <a:t>of</a:t>
            </a:r>
            <a:r>
              <a:rPr lang="es-ES" sz="2400" dirty="0"/>
              <a:t> open-</a:t>
            </a:r>
            <a:r>
              <a:rPr lang="es-ES" sz="2400" dirty="0" err="1"/>
              <a:t>source</a:t>
            </a:r>
            <a:r>
              <a:rPr lang="es-ES" sz="2400" dirty="0"/>
              <a:t> </a:t>
            </a:r>
            <a:r>
              <a:rPr lang="es-ES" sz="2400" dirty="0" err="1"/>
              <a:t>framewoks</a:t>
            </a:r>
            <a:endParaRPr lang="es-ES" sz="2400" dirty="0"/>
          </a:p>
          <a:p>
            <a:pPr lvl="1">
              <a:spcBef>
                <a:spcPts val="600"/>
              </a:spcBef>
            </a:pPr>
            <a:r>
              <a:rPr lang="es-ES" sz="2200" dirty="0" err="1"/>
              <a:t>Fireware</a:t>
            </a:r>
            <a:endParaRPr lang="es-ES" sz="2200" dirty="0"/>
          </a:p>
          <a:p>
            <a:pPr lvl="2">
              <a:spcBef>
                <a:spcPts val="600"/>
              </a:spcBef>
            </a:pPr>
            <a:r>
              <a:rPr lang="es-ES" sz="2000" dirty="0"/>
              <a:t>EU-</a:t>
            </a:r>
            <a:r>
              <a:rPr lang="es-ES" sz="2000" dirty="0" err="1"/>
              <a:t>based</a:t>
            </a:r>
            <a:r>
              <a:rPr lang="es-ES" sz="2000" dirty="0"/>
              <a:t> heavy-</a:t>
            </a:r>
            <a:r>
              <a:rPr lang="es-ES" sz="2000" dirty="0" err="1"/>
              <a:t>weight</a:t>
            </a:r>
            <a:r>
              <a:rPr lang="es-ES" sz="2000" dirty="0"/>
              <a:t> </a:t>
            </a:r>
            <a:r>
              <a:rPr lang="es-ES" sz="2000" dirty="0" err="1"/>
              <a:t>platform</a:t>
            </a:r>
            <a:endParaRPr lang="es-ES" sz="2000" dirty="0"/>
          </a:p>
          <a:p>
            <a:pPr lvl="1">
              <a:spcBef>
                <a:spcPts val="600"/>
              </a:spcBef>
            </a:pPr>
            <a:r>
              <a:rPr lang="es-ES" sz="2200" dirty="0"/>
              <a:t>Eclipse </a:t>
            </a:r>
            <a:r>
              <a:rPr lang="es-ES" sz="2200" dirty="0" err="1"/>
              <a:t>Ditto</a:t>
            </a:r>
            <a:endParaRPr lang="es-ES" sz="2200" dirty="0"/>
          </a:p>
          <a:p>
            <a:pPr lvl="2">
              <a:spcBef>
                <a:spcPts val="600"/>
              </a:spcBef>
            </a:pPr>
            <a:r>
              <a:rPr lang="es-ES" sz="2000" dirty="0" err="1"/>
              <a:t>basic</a:t>
            </a:r>
            <a:r>
              <a:rPr lang="es-ES" sz="2000" dirty="0"/>
              <a:t> &amp; </a:t>
            </a:r>
            <a:r>
              <a:rPr lang="es-ES" sz="2000" dirty="0" err="1"/>
              <a:t>most</a:t>
            </a:r>
            <a:r>
              <a:rPr lang="es-ES" sz="2000" dirty="0"/>
              <a:t> popular DT middleware</a:t>
            </a:r>
          </a:p>
          <a:p>
            <a:pPr lvl="1">
              <a:spcBef>
                <a:spcPts val="600"/>
              </a:spcBef>
            </a:pPr>
            <a:r>
              <a:rPr lang="es-ES" sz="2200" dirty="0" err="1"/>
              <a:t>OpenTwins</a:t>
            </a:r>
            <a:endParaRPr lang="es-ES" sz="2200" dirty="0"/>
          </a:p>
          <a:p>
            <a:pPr lvl="2">
              <a:spcBef>
                <a:spcPts val="600"/>
              </a:spcBef>
            </a:pPr>
            <a:r>
              <a:rPr lang="es-ES" sz="2000" dirty="0"/>
              <a:t>open </a:t>
            </a:r>
            <a:r>
              <a:rPr lang="es-ES" sz="2000" dirty="0" err="1"/>
              <a:t>platform</a:t>
            </a:r>
            <a:r>
              <a:rPr lang="es-ES" sz="2000" dirty="0"/>
              <a:t> </a:t>
            </a:r>
            <a:r>
              <a:rPr lang="es-ES" sz="2000" dirty="0" err="1"/>
              <a:t>that</a:t>
            </a:r>
            <a:r>
              <a:rPr lang="es-ES" sz="2000" dirty="0"/>
              <a:t> </a:t>
            </a:r>
            <a:r>
              <a:rPr lang="es-ES" sz="2000" dirty="0" err="1"/>
              <a:t>builds</a:t>
            </a:r>
            <a:r>
              <a:rPr lang="es-ES" sz="2000" dirty="0"/>
              <a:t> </a:t>
            </a:r>
            <a:r>
              <a:rPr lang="es-ES" sz="2000" dirty="0" err="1"/>
              <a:t>on</a:t>
            </a:r>
            <a:r>
              <a:rPr lang="es-ES" sz="2000" dirty="0"/>
              <a:t> </a:t>
            </a:r>
            <a:r>
              <a:rPr lang="es-ES" sz="2000" dirty="0" err="1"/>
              <a:t>Ditto</a:t>
            </a:r>
            <a:endParaRPr lang="es-ES" sz="2000" dirty="0"/>
          </a:p>
          <a:p>
            <a:pPr lvl="2">
              <a:spcBef>
                <a:spcPts val="1200"/>
              </a:spcBef>
            </a:pPr>
            <a:endParaRPr lang="es-ES" sz="20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47</a:t>
            </a:fld>
            <a:endParaRPr lang="en-GB" altLang="es-ES" sz="1000" dirty="0">
              <a:solidFill>
                <a:schemeClr val="bg1"/>
              </a:solidFill>
            </a:endParaRPr>
          </a:p>
        </p:txBody>
      </p:sp>
      <p:pic>
        <p:nvPicPr>
          <p:cNvPr id="27" name="Google Shape;125;p4">
            <a:extLst>
              <a:ext uri="{FF2B5EF4-FFF2-40B4-BE49-F238E27FC236}">
                <a16:creationId xmlns:a16="http://schemas.microsoft.com/office/drawing/2014/main" id="{1B628FAB-A920-4CFD-BFC3-E8B05689B9D2}"/>
              </a:ext>
            </a:extLst>
          </p:cNvPr>
          <p:cNvPicPr preferRelativeResize="0"/>
          <p:nvPr/>
        </p:nvPicPr>
        <p:blipFill rotWithShape="1">
          <a:blip r:embed="rId5">
            <a:alphaModFix/>
          </a:blip>
          <a:srcRect/>
          <a:stretch/>
        </p:blipFill>
        <p:spPr>
          <a:xfrm>
            <a:off x="7894832" y="1844113"/>
            <a:ext cx="1560872" cy="289535"/>
          </a:xfrm>
          <a:prstGeom prst="rect">
            <a:avLst/>
          </a:prstGeom>
          <a:noFill/>
          <a:ln>
            <a:noFill/>
          </a:ln>
        </p:spPr>
      </p:pic>
      <p:pic>
        <p:nvPicPr>
          <p:cNvPr id="28" name="Google Shape;126;p4">
            <a:extLst>
              <a:ext uri="{FF2B5EF4-FFF2-40B4-BE49-F238E27FC236}">
                <a16:creationId xmlns:a16="http://schemas.microsoft.com/office/drawing/2014/main" id="{7AFB7873-4FE9-49C2-8768-4EE971A7FCA8}"/>
              </a:ext>
            </a:extLst>
          </p:cNvPr>
          <p:cNvPicPr preferRelativeResize="0"/>
          <p:nvPr/>
        </p:nvPicPr>
        <p:blipFill rotWithShape="1">
          <a:blip r:embed="rId6">
            <a:alphaModFix/>
          </a:blip>
          <a:srcRect/>
          <a:stretch/>
        </p:blipFill>
        <p:spPr>
          <a:xfrm>
            <a:off x="7894832" y="1175069"/>
            <a:ext cx="1509923" cy="595358"/>
          </a:xfrm>
          <a:prstGeom prst="rect">
            <a:avLst/>
          </a:prstGeom>
          <a:noFill/>
          <a:ln>
            <a:noFill/>
          </a:ln>
        </p:spPr>
      </p:pic>
      <p:pic>
        <p:nvPicPr>
          <p:cNvPr id="2050" name="Picture 2">
            <a:extLst>
              <a:ext uri="{FF2B5EF4-FFF2-40B4-BE49-F238E27FC236}">
                <a16:creationId xmlns:a16="http://schemas.microsoft.com/office/drawing/2014/main" id="{44A979B0-E3A2-420E-8700-CFA4F464BE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6132" y="2495869"/>
            <a:ext cx="20574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descr="Logotipo&#10;&#10;El contenido generado por IA puede ser incorrecto.">
            <a:extLst>
              <a:ext uri="{FF2B5EF4-FFF2-40B4-BE49-F238E27FC236}">
                <a16:creationId xmlns:a16="http://schemas.microsoft.com/office/drawing/2014/main" id="{EE0B3054-5E83-4C1E-A6A7-F12A0C182D89}"/>
              </a:ext>
            </a:extLst>
          </p:cNvPr>
          <p:cNvPicPr>
            <a:picLocks noChangeAspect="1"/>
          </p:cNvPicPr>
          <p:nvPr/>
        </p:nvPicPr>
        <p:blipFill>
          <a:blip r:embed="rId8"/>
          <a:stretch>
            <a:fillRect/>
          </a:stretch>
        </p:blipFill>
        <p:spPr>
          <a:xfrm>
            <a:off x="9034500" y="2353168"/>
            <a:ext cx="1143000" cy="762000"/>
          </a:xfrm>
          <a:prstGeom prst="rect">
            <a:avLst/>
          </a:prstGeom>
        </p:spPr>
      </p:pic>
      <p:pic>
        <p:nvPicPr>
          <p:cNvPr id="41" name="Google Shape;136;p5" descr="Eclipse Ditto | projects.eclipse.org">
            <a:extLst>
              <a:ext uri="{FF2B5EF4-FFF2-40B4-BE49-F238E27FC236}">
                <a16:creationId xmlns:a16="http://schemas.microsoft.com/office/drawing/2014/main" id="{2B3D5A5E-3798-4D73-B1F2-518395B52835}"/>
              </a:ext>
            </a:extLst>
          </p:cNvPr>
          <p:cNvPicPr preferRelativeResize="0">
            <a:picLocks noChangeAspect="1"/>
          </p:cNvPicPr>
          <p:nvPr/>
        </p:nvPicPr>
        <p:blipFill rotWithShape="1">
          <a:blip r:embed="rId9">
            <a:alphaModFix/>
          </a:blip>
          <a:srcRect/>
          <a:stretch/>
        </p:blipFill>
        <p:spPr>
          <a:xfrm>
            <a:off x="6820614" y="4901371"/>
            <a:ext cx="994985" cy="1236006"/>
          </a:xfrm>
          <a:prstGeom prst="rect">
            <a:avLst/>
          </a:prstGeom>
          <a:noFill/>
          <a:ln>
            <a:noFill/>
          </a:ln>
        </p:spPr>
      </p:pic>
      <p:pic>
        <p:nvPicPr>
          <p:cNvPr id="2058" name="Picture 10">
            <a:extLst>
              <a:ext uri="{FF2B5EF4-FFF2-40B4-BE49-F238E27FC236}">
                <a16:creationId xmlns:a16="http://schemas.microsoft.com/office/drawing/2014/main" id="{05CF19EE-46AF-4FC8-B766-902A5A28C8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0614" y="4060553"/>
            <a:ext cx="21145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38" name="Gráfico 37">
            <a:extLst>
              <a:ext uri="{FF2B5EF4-FFF2-40B4-BE49-F238E27FC236}">
                <a16:creationId xmlns:a16="http://schemas.microsoft.com/office/drawing/2014/main" id="{7064ED44-E789-4299-9DB6-4E6BB2501F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70034" y="4905037"/>
            <a:ext cx="874395" cy="1010412"/>
          </a:xfrm>
          <a:prstGeom prst="rect">
            <a:avLst/>
          </a:prstGeom>
        </p:spPr>
      </p:pic>
      <p:sp>
        <p:nvSpPr>
          <p:cNvPr id="15" name="CuadroTexto 14">
            <a:extLst>
              <a:ext uri="{FF2B5EF4-FFF2-40B4-BE49-F238E27FC236}">
                <a16:creationId xmlns:a16="http://schemas.microsoft.com/office/drawing/2014/main" id="{E56BACC5-52E3-4E4F-9AB3-7BEE4AABCE97}"/>
              </a:ext>
            </a:extLst>
          </p:cNvPr>
          <p:cNvSpPr txBox="1"/>
          <p:nvPr/>
        </p:nvSpPr>
        <p:spPr>
          <a:xfrm>
            <a:off x="1332538" y="6374640"/>
            <a:ext cx="7815599" cy="523220"/>
          </a:xfrm>
          <a:prstGeom prst="rect">
            <a:avLst/>
          </a:prstGeom>
          <a:noFill/>
          <a:ln>
            <a:noFill/>
          </a:ln>
        </p:spPr>
        <p:txBody>
          <a:bodyPr wrap="square">
            <a:spAutoFit/>
          </a:bodyPr>
          <a:lstStyle/>
          <a:p>
            <a:pPr algn="ctr"/>
            <a:r>
              <a:rPr lang="en-US" sz="1400" dirty="0"/>
              <a:t>J. Pfeiffer, D. Lehner, A. Wortmann, M. Wimmer: Modeling Capabilities of Digital Twin Platforms: Old Wine in New Bottles? J. Object Technol. 21(3): 3:1-14 (2022)</a:t>
            </a:r>
            <a:endParaRPr lang="en-US" dirty="0"/>
          </a:p>
        </p:txBody>
      </p:sp>
    </p:spTree>
    <p:extLst>
      <p:ext uri="{BB962C8B-B14F-4D97-AF65-F5344CB8AC3E}">
        <p14:creationId xmlns:p14="http://schemas.microsoft.com/office/powerpoint/2010/main" val="38448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Technologiers</a:t>
            </a:r>
            <a:r>
              <a:rPr lang="es-ES" altLang="es-ES" dirty="0"/>
              <a:t> &amp; </a:t>
            </a:r>
            <a:r>
              <a:rPr lang="es-ES" altLang="es-ES" dirty="0" err="1"/>
              <a:t>Platforms</a:t>
            </a:r>
            <a:r>
              <a:rPr lang="es-ES" altLang="es-ES" dirty="0"/>
              <a:t> </a:t>
            </a:r>
          </a:p>
        </p:txBody>
      </p:sp>
      <p:sp>
        <p:nvSpPr>
          <p:cNvPr id="21507" name="Rectangle 3"/>
          <p:cNvSpPr>
            <a:spLocks noGrp="1" noChangeArrowheads="1"/>
          </p:cNvSpPr>
          <p:nvPr>
            <p:ph type="body" idx="1"/>
          </p:nvPr>
        </p:nvSpPr>
        <p:spPr>
          <a:xfrm>
            <a:off x="677334" y="1494000"/>
            <a:ext cx="3650550" cy="1320830"/>
          </a:xfrm>
        </p:spPr>
        <p:txBody>
          <a:bodyPr>
            <a:noAutofit/>
          </a:bodyPr>
          <a:lstStyle/>
          <a:p>
            <a:pPr>
              <a:spcBef>
                <a:spcPts val="1200"/>
              </a:spcBef>
            </a:pPr>
            <a:endParaRPr lang="en-GB" sz="2400" dirty="0"/>
          </a:p>
          <a:p>
            <a:pPr>
              <a:spcBef>
                <a:spcPts val="1200"/>
              </a:spcBef>
            </a:pPr>
            <a:r>
              <a:rPr lang="en-GB" sz="2400" dirty="0"/>
              <a:t>AWS IoT </a:t>
            </a:r>
            <a:r>
              <a:rPr lang="en-GB" sz="2400" dirty="0" err="1"/>
              <a:t>TwinMaker</a:t>
            </a:r>
            <a:endParaRPr lang="en-GB" sz="24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48</a:t>
            </a:fld>
            <a:endParaRPr lang="en-GB" altLang="es-ES" sz="1000" dirty="0">
              <a:solidFill>
                <a:schemeClr val="bg1"/>
              </a:solidFill>
            </a:endParaRPr>
          </a:p>
        </p:txBody>
      </p:sp>
      <p:grpSp>
        <p:nvGrpSpPr>
          <p:cNvPr id="2" name="Grupo 1">
            <a:extLst>
              <a:ext uri="{FF2B5EF4-FFF2-40B4-BE49-F238E27FC236}">
                <a16:creationId xmlns:a16="http://schemas.microsoft.com/office/drawing/2014/main" id="{805826F1-4A5C-4419-9CC9-FF6A10C63DC3}"/>
              </a:ext>
            </a:extLst>
          </p:cNvPr>
          <p:cNvGrpSpPr/>
          <p:nvPr/>
        </p:nvGrpSpPr>
        <p:grpSpPr>
          <a:xfrm>
            <a:off x="4744932" y="1406985"/>
            <a:ext cx="6184701" cy="3101969"/>
            <a:chOff x="129940" y="980973"/>
            <a:chExt cx="16907283" cy="5870390"/>
          </a:xfrm>
        </p:grpSpPr>
        <p:pic>
          <p:nvPicPr>
            <p:cNvPr id="23" name="Imagen 22">
              <a:extLst>
                <a:ext uri="{FF2B5EF4-FFF2-40B4-BE49-F238E27FC236}">
                  <a16:creationId xmlns:a16="http://schemas.microsoft.com/office/drawing/2014/main" id="{EAD18AAB-9590-4A70-A017-007A5849256C}"/>
                </a:ext>
              </a:extLst>
            </p:cNvPr>
            <p:cNvPicPr>
              <a:picLocks noChangeAspect="1"/>
            </p:cNvPicPr>
            <p:nvPr/>
          </p:nvPicPr>
          <p:blipFill>
            <a:blip r:embed="rId3"/>
            <a:srcRect b="10844"/>
            <a:stretch/>
          </p:blipFill>
          <p:spPr>
            <a:xfrm>
              <a:off x="129940" y="980973"/>
              <a:ext cx="9173550" cy="4551807"/>
            </a:xfrm>
            <a:prstGeom prst="rect">
              <a:avLst/>
            </a:prstGeom>
          </p:spPr>
        </p:pic>
        <p:pic>
          <p:nvPicPr>
            <p:cNvPr id="24" name="Imagen 23">
              <a:extLst>
                <a:ext uri="{FF2B5EF4-FFF2-40B4-BE49-F238E27FC236}">
                  <a16:creationId xmlns:a16="http://schemas.microsoft.com/office/drawing/2014/main" id="{72862609-436F-413C-A649-7840F3701CE1}"/>
                </a:ext>
              </a:extLst>
            </p:cNvPr>
            <p:cNvPicPr>
              <a:picLocks noChangeAspect="1"/>
            </p:cNvPicPr>
            <p:nvPr/>
          </p:nvPicPr>
          <p:blipFill>
            <a:blip r:embed="rId4"/>
            <a:stretch>
              <a:fillRect/>
            </a:stretch>
          </p:blipFill>
          <p:spPr>
            <a:xfrm>
              <a:off x="697347" y="1436089"/>
              <a:ext cx="8553453" cy="4465628"/>
            </a:xfrm>
            <a:prstGeom prst="rect">
              <a:avLst/>
            </a:prstGeom>
          </p:spPr>
        </p:pic>
        <p:pic>
          <p:nvPicPr>
            <p:cNvPr id="25" name="Imagen 24">
              <a:extLst>
                <a:ext uri="{FF2B5EF4-FFF2-40B4-BE49-F238E27FC236}">
                  <a16:creationId xmlns:a16="http://schemas.microsoft.com/office/drawing/2014/main" id="{483E901D-F609-4C2D-9E8D-A0F458ACAD3F}"/>
                </a:ext>
              </a:extLst>
            </p:cNvPr>
            <p:cNvPicPr>
              <a:picLocks noChangeAspect="1"/>
            </p:cNvPicPr>
            <p:nvPr/>
          </p:nvPicPr>
          <p:blipFill>
            <a:blip r:embed="rId5"/>
            <a:stretch>
              <a:fillRect/>
            </a:stretch>
          </p:blipFill>
          <p:spPr>
            <a:xfrm>
              <a:off x="1750343" y="1623151"/>
              <a:ext cx="15286880" cy="5228212"/>
            </a:xfrm>
            <a:prstGeom prst="rect">
              <a:avLst/>
            </a:prstGeom>
          </p:spPr>
        </p:pic>
      </p:grpSp>
      <p:grpSp>
        <p:nvGrpSpPr>
          <p:cNvPr id="4" name="Grupo 3">
            <a:extLst>
              <a:ext uri="{FF2B5EF4-FFF2-40B4-BE49-F238E27FC236}">
                <a16:creationId xmlns:a16="http://schemas.microsoft.com/office/drawing/2014/main" id="{8ACF7B1F-8A0E-4320-9E6B-EA09C29EA797}"/>
              </a:ext>
            </a:extLst>
          </p:cNvPr>
          <p:cNvGrpSpPr>
            <a:grpSpLocks noChangeAspect="1"/>
          </p:cNvGrpSpPr>
          <p:nvPr/>
        </p:nvGrpSpPr>
        <p:grpSpPr>
          <a:xfrm>
            <a:off x="501464" y="3387194"/>
            <a:ext cx="5352341" cy="3080814"/>
            <a:chOff x="258727" y="985961"/>
            <a:chExt cx="8920571" cy="5134689"/>
          </a:xfrm>
        </p:grpSpPr>
        <p:pic>
          <p:nvPicPr>
            <p:cNvPr id="31" name="Picture 4" descr="Qué es Azure Digital Twins? - Azure Digital Twins | Microsoft Learn">
              <a:extLst>
                <a:ext uri="{FF2B5EF4-FFF2-40B4-BE49-F238E27FC236}">
                  <a16:creationId xmlns:a16="http://schemas.microsoft.com/office/drawing/2014/main" id="{607305AF-3A18-4FBA-9890-91F7371D6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727" y="985961"/>
              <a:ext cx="7692054" cy="47784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Modelos de DTDL - Azure Digital Twins | Microsoft Learn">
              <a:extLst>
                <a:ext uri="{FF2B5EF4-FFF2-40B4-BE49-F238E27FC236}">
                  <a16:creationId xmlns:a16="http://schemas.microsoft.com/office/drawing/2014/main" id="{5A59D5DD-EC33-4240-AD09-9C36A27D0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993" y="1177507"/>
              <a:ext cx="8248439" cy="477849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3D Scenes Studio (versión preliminar) para Azure Digital Twins - Azure  Digital Twins | Microsoft Learn">
              <a:extLst>
                <a:ext uri="{FF2B5EF4-FFF2-40B4-BE49-F238E27FC236}">
                  <a16:creationId xmlns:a16="http://schemas.microsoft.com/office/drawing/2014/main" id="{5376FE8E-5960-4B3F-A0A5-7381659F85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859" y="1463317"/>
              <a:ext cx="8248439" cy="4657333"/>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
            <a:extLst>
              <a:ext uri="{FF2B5EF4-FFF2-40B4-BE49-F238E27FC236}">
                <a16:creationId xmlns:a16="http://schemas.microsoft.com/office/drawing/2014/main" id="{FD0BE249-3F92-42C2-8668-0C30B1DB8861}"/>
              </a:ext>
            </a:extLst>
          </p:cNvPr>
          <p:cNvSpPr txBox="1">
            <a:spLocks noChangeArrowheads="1"/>
          </p:cNvSpPr>
          <p:nvPr/>
        </p:nvSpPr>
        <p:spPr>
          <a:xfrm>
            <a:off x="6338197" y="4508954"/>
            <a:ext cx="3919170" cy="132083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200"/>
              </a:spcBef>
            </a:pPr>
            <a:endParaRPr lang="en-GB" sz="2400" dirty="0"/>
          </a:p>
          <a:p>
            <a:pPr>
              <a:spcBef>
                <a:spcPts val="1200"/>
              </a:spcBef>
            </a:pPr>
            <a:r>
              <a:rPr lang="en-GB" sz="2400" dirty="0"/>
              <a:t>Azure Digital Twins</a:t>
            </a:r>
          </a:p>
        </p:txBody>
      </p:sp>
    </p:spTree>
    <p:extLst>
      <p:ext uri="{BB962C8B-B14F-4D97-AF65-F5344CB8AC3E}">
        <p14:creationId xmlns:p14="http://schemas.microsoft.com/office/powerpoint/2010/main" val="236695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Fiware</a:t>
            </a:r>
            <a:r>
              <a:rPr lang="es-ES" altLang="es-ES" dirty="0"/>
              <a:t> </a:t>
            </a:r>
          </a:p>
        </p:txBody>
      </p:sp>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Open-source ecosystem with </a:t>
            </a:r>
            <a:br>
              <a:rPr lang="en-US" sz="2400" dirty="0"/>
            </a:br>
            <a:r>
              <a:rPr lang="en-US" sz="2400" dirty="0"/>
              <a:t>components for:</a:t>
            </a:r>
          </a:p>
          <a:p>
            <a:pPr lvl="1"/>
            <a:r>
              <a:rPr lang="en-US" sz="2200" dirty="0"/>
              <a:t>interacting with IoT sensors &amp; devices</a:t>
            </a:r>
          </a:p>
          <a:p>
            <a:pPr lvl="1"/>
            <a:r>
              <a:rPr lang="en-US" sz="2200" dirty="0"/>
              <a:t>vertical integration with other</a:t>
            </a:r>
            <a:br>
              <a:rPr lang="en-US" sz="2200" dirty="0"/>
            </a:br>
            <a:r>
              <a:rPr lang="en-US" sz="2200" dirty="0"/>
              <a:t>information systems</a:t>
            </a:r>
          </a:p>
          <a:p>
            <a:pPr lvl="1"/>
            <a:r>
              <a:rPr lang="en-US" sz="2200" dirty="0"/>
              <a:t>processing historical and RT data</a:t>
            </a:r>
          </a:p>
          <a:p>
            <a:pPr lvl="1"/>
            <a:r>
              <a:rPr lang="en-US" sz="2200" dirty="0"/>
              <a:t>creating dashboards</a:t>
            </a:r>
          </a:p>
          <a:p>
            <a:pPr lvl="1"/>
            <a:r>
              <a:rPr lang="en-US" sz="2200" dirty="0"/>
              <a:t>KPI monitoring and analysis</a:t>
            </a:r>
          </a:p>
          <a:p>
            <a:pPr lvl="1"/>
            <a:r>
              <a:rPr lang="en-US" sz="2200" dirty="0"/>
              <a:t>visualization</a:t>
            </a:r>
          </a:p>
          <a:p>
            <a:pPr lvl="1"/>
            <a:r>
              <a:rPr lang="en-US" sz="2200" dirty="0"/>
              <a: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49</a:t>
            </a:fld>
            <a:endParaRPr lang="en-GB" altLang="es-ES" sz="1000" dirty="0">
              <a:solidFill>
                <a:schemeClr val="bg1"/>
              </a:solidFill>
            </a:endParaRPr>
          </a:p>
        </p:txBody>
      </p:sp>
      <p:grpSp>
        <p:nvGrpSpPr>
          <p:cNvPr id="6" name="Grupo 5">
            <a:extLst>
              <a:ext uri="{FF2B5EF4-FFF2-40B4-BE49-F238E27FC236}">
                <a16:creationId xmlns:a16="http://schemas.microsoft.com/office/drawing/2014/main" id="{D3A69442-73C9-4BCB-9801-E9EEDCD3CD13}"/>
              </a:ext>
            </a:extLst>
          </p:cNvPr>
          <p:cNvGrpSpPr/>
          <p:nvPr/>
        </p:nvGrpSpPr>
        <p:grpSpPr>
          <a:xfrm>
            <a:off x="6326324" y="1021607"/>
            <a:ext cx="5758616" cy="4943729"/>
            <a:chOff x="6095999" y="1307099"/>
            <a:chExt cx="5877227" cy="4943729"/>
          </a:xfrm>
        </p:grpSpPr>
        <p:pic>
          <p:nvPicPr>
            <p:cNvPr id="3" name="Imagen 2">
              <a:extLst>
                <a:ext uri="{FF2B5EF4-FFF2-40B4-BE49-F238E27FC236}">
                  <a16:creationId xmlns:a16="http://schemas.microsoft.com/office/drawing/2014/main" id="{88C65C28-05BD-4D07-98F4-CDA623032E7B}"/>
                </a:ext>
              </a:extLst>
            </p:cNvPr>
            <p:cNvPicPr>
              <a:picLocks noChangeAspect="1"/>
            </p:cNvPicPr>
            <p:nvPr/>
          </p:nvPicPr>
          <p:blipFill>
            <a:blip r:embed="rId3"/>
            <a:stretch>
              <a:fillRect/>
            </a:stretch>
          </p:blipFill>
          <p:spPr>
            <a:xfrm>
              <a:off x="6095999" y="1307099"/>
              <a:ext cx="5877227" cy="4943729"/>
            </a:xfrm>
            <a:prstGeom prst="rect">
              <a:avLst/>
            </a:prstGeom>
          </p:spPr>
        </p:pic>
        <p:pic>
          <p:nvPicPr>
            <p:cNvPr id="4" name="Imagen 3">
              <a:extLst>
                <a:ext uri="{FF2B5EF4-FFF2-40B4-BE49-F238E27FC236}">
                  <a16:creationId xmlns:a16="http://schemas.microsoft.com/office/drawing/2014/main" id="{D90E3CAD-2CA6-43C6-8056-110C8341BAE5}"/>
                </a:ext>
              </a:extLst>
            </p:cNvPr>
            <p:cNvPicPr>
              <a:picLocks noChangeAspect="1"/>
            </p:cNvPicPr>
            <p:nvPr/>
          </p:nvPicPr>
          <p:blipFill>
            <a:blip r:embed="rId4"/>
            <a:stretch>
              <a:fillRect/>
            </a:stretch>
          </p:blipFill>
          <p:spPr>
            <a:xfrm>
              <a:off x="11109832" y="5393350"/>
              <a:ext cx="809667" cy="771565"/>
            </a:xfrm>
            <a:prstGeom prst="rect">
              <a:avLst/>
            </a:prstGeom>
          </p:spPr>
        </p:pic>
      </p:grpSp>
    </p:spTree>
    <p:extLst>
      <p:ext uri="{BB962C8B-B14F-4D97-AF65-F5344CB8AC3E}">
        <p14:creationId xmlns:p14="http://schemas.microsoft.com/office/powerpoint/2010/main" val="346864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The</a:t>
            </a:r>
            <a:r>
              <a:rPr lang="es-ES" altLang="es-ES" sz="4000" dirty="0"/>
              <a:t> </a:t>
            </a:r>
            <a:r>
              <a:rPr lang="es-ES" altLang="es-ES" sz="4000" dirty="0" err="1"/>
              <a:t>Hype</a:t>
            </a:r>
            <a:r>
              <a:rPr lang="es-ES" altLang="es-ES" sz="4000" dirty="0"/>
              <a:t> – </a:t>
            </a:r>
            <a:r>
              <a:rPr lang="es-ES" altLang="es-ES" sz="4000" dirty="0" err="1"/>
              <a:t>Research</a:t>
            </a:r>
            <a:r>
              <a:rPr lang="es-ES" altLang="es-ES" sz="4000" dirty="0"/>
              <a:t> </a:t>
            </a:r>
            <a:r>
              <a:rPr lang="es-ES" altLang="es-ES" sz="4000" dirty="0" err="1"/>
              <a:t>works</a:t>
            </a:r>
            <a:r>
              <a:rPr lang="es-ES" altLang="es-ES" sz="4000" dirty="0"/>
              <a:t> in DBLP</a:t>
            </a:r>
            <a:endParaRPr lang="es-ES" altLang="es-ES" dirty="0"/>
          </a:p>
        </p:txBody>
      </p:sp>
      <p:sp>
        <p:nvSpPr>
          <p:cNvPr id="21507" name="Rectangle 3"/>
          <p:cNvSpPr>
            <a:spLocks noGrp="1" noChangeArrowheads="1"/>
          </p:cNvSpPr>
          <p:nvPr>
            <p:ph type="body" idx="1"/>
          </p:nvPr>
        </p:nvSpPr>
        <p:spPr>
          <a:xfrm>
            <a:off x="665999" y="1494000"/>
            <a:ext cx="9487292" cy="4906800"/>
          </a:xfrm>
        </p:spPr>
        <p:txBody>
          <a:bodyPr>
            <a:normAutofit/>
          </a:bodyPr>
          <a:lstStyle/>
          <a:p>
            <a:pPr eaLnBrk="1" hangingPunct="1"/>
            <a:r>
              <a:rPr lang="es-ES" altLang="es-ES" sz="2400" dirty="0"/>
              <a:t>A</a:t>
            </a:r>
          </a:p>
          <a:p>
            <a:pPr lvl="1" eaLnBrk="1" hangingPunct="1"/>
            <a:r>
              <a:rPr lang="es-ES" altLang="es-ES" sz="2200" dirty="0"/>
              <a:t>B</a:t>
            </a:r>
          </a:p>
        </p:txBody>
      </p:sp>
      <p:pic>
        <p:nvPicPr>
          <p:cNvPr id="6" name="Picture 4">
            <a:extLst>
              <a:ext uri="{FF2B5EF4-FFF2-40B4-BE49-F238E27FC236}">
                <a16:creationId xmlns:a16="http://schemas.microsoft.com/office/drawing/2014/main" id="{EE1A336F-E92F-4651-93E3-1AB57E43357F}"/>
              </a:ext>
            </a:extLst>
          </p:cNvPr>
          <p:cNvPicPr>
            <a:picLocks noChangeAspect="1"/>
          </p:cNvPicPr>
          <p:nvPr/>
        </p:nvPicPr>
        <p:blipFill>
          <a:blip r:embed="rId3"/>
          <a:stretch>
            <a:fillRect/>
          </a:stretch>
        </p:blipFill>
        <p:spPr>
          <a:xfrm>
            <a:off x="443316" y="1629970"/>
            <a:ext cx="8762748" cy="3904953"/>
          </a:xfrm>
          <a:prstGeom prst="rect">
            <a:avLst/>
          </a:prstGeom>
          <a:ln>
            <a:solidFill>
              <a:schemeClr val="bg1"/>
            </a:solidFill>
          </a:ln>
        </p:spPr>
      </p:pic>
      <p:pic>
        <p:nvPicPr>
          <p:cNvPr id="7" name="Picture 7">
            <a:extLst>
              <a:ext uri="{FF2B5EF4-FFF2-40B4-BE49-F238E27FC236}">
                <a16:creationId xmlns:a16="http://schemas.microsoft.com/office/drawing/2014/main" id="{E6813949-39F0-40B9-9BE3-B536A9B4D812}"/>
              </a:ext>
            </a:extLst>
          </p:cNvPr>
          <p:cNvPicPr>
            <a:picLocks noChangeAspect="1"/>
          </p:cNvPicPr>
          <p:nvPr/>
        </p:nvPicPr>
        <p:blipFill>
          <a:blip r:embed="rId4"/>
          <a:stretch>
            <a:fillRect/>
          </a:stretch>
        </p:blipFill>
        <p:spPr>
          <a:xfrm rot="21186031">
            <a:off x="928466" y="3412798"/>
            <a:ext cx="5457224" cy="2390025"/>
          </a:xfrm>
          <a:prstGeom prst="rect">
            <a:avLst/>
          </a:prstGeom>
          <a:ln>
            <a:solidFill>
              <a:schemeClr val="bg1"/>
            </a:solidFill>
          </a:ln>
        </p:spPr>
      </p:pic>
      <p:pic>
        <p:nvPicPr>
          <p:cNvPr id="8" name="Picture 10">
            <a:extLst>
              <a:ext uri="{FF2B5EF4-FFF2-40B4-BE49-F238E27FC236}">
                <a16:creationId xmlns:a16="http://schemas.microsoft.com/office/drawing/2014/main" id="{E43F7238-D58B-431E-9C09-9AED3A77FF61}"/>
              </a:ext>
            </a:extLst>
          </p:cNvPr>
          <p:cNvPicPr>
            <a:picLocks noChangeAspect="1"/>
          </p:cNvPicPr>
          <p:nvPr/>
        </p:nvPicPr>
        <p:blipFill>
          <a:blip r:embed="rId5"/>
          <a:stretch>
            <a:fillRect/>
          </a:stretch>
        </p:blipFill>
        <p:spPr>
          <a:xfrm>
            <a:off x="7162486" y="3191158"/>
            <a:ext cx="1857399" cy="3271555"/>
          </a:xfrm>
          <a:prstGeom prst="rect">
            <a:avLst/>
          </a:prstGeom>
          <a:ln>
            <a:solidFill>
              <a:schemeClr val="bg1"/>
            </a:solidFill>
          </a:ln>
        </p:spPr>
      </p:pic>
      <p:sp>
        <p:nvSpPr>
          <p:cNvPr id="9" name="4 Marcador de pie de página">
            <a:extLst>
              <a:ext uri="{FF2B5EF4-FFF2-40B4-BE49-F238E27FC236}">
                <a16:creationId xmlns:a16="http://schemas.microsoft.com/office/drawing/2014/main" id="{3A564AF9-F02F-4D01-968D-F3C613A5C776}"/>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a:t>
            </a:fld>
            <a:endParaRPr lang="en-GB" altLang="es-ES" sz="1000" dirty="0">
              <a:solidFill>
                <a:schemeClr val="bg1"/>
              </a:solidFill>
            </a:endParaRPr>
          </a:p>
        </p:txBody>
      </p:sp>
    </p:spTree>
    <p:extLst>
      <p:ext uri="{BB962C8B-B14F-4D97-AF65-F5344CB8AC3E}">
        <p14:creationId xmlns:p14="http://schemas.microsoft.com/office/powerpoint/2010/main" val="2111501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240;p13">
            <a:extLst>
              <a:ext uri="{FF2B5EF4-FFF2-40B4-BE49-F238E27FC236}">
                <a16:creationId xmlns:a16="http://schemas.microsoft.com/office/drawing/2014/main" id="{1F95FAF0-5047-4CEF-8EE1-BF62136837A8}"/>
              </a:ext>
            </a:extLst>
          </p:cNvPr>
          <p:cNvPicPr preferRelativeResize="0"/>
          <p:nvPr/>
        </p:nvPicPr>
        <p:blipFill rotWithShape="1">
          <a:blip r:embed="rId3">
            <a:alphaModFix/>
          </a:blip>
          <a:srcRect/>
          <a:stretch/>
        </p:blipFill>
        <p:spPr>
          <a:xfrm>
            <a:off x="7209018" y="1821090"/>
            <a:ext cx="4891200" cy="4546880"/>
          </a:xfrm>
          <a:prstGeom prst="rect">
            <a:avLst/>
          </a:prstGeom>
          <a:noFill/>
          <a:ln>
            <a:noFill/>
          </a:ln>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a:t>Eclipse </a:t>
            </a:r>
            <a:r>
              <a:rPr lang="es-ES" altLang="es-ES" dirty="0" err="1"/>
              <a:t>Ditto</a:t>
            </a:r>
            <a:r>
              <a:rPr lang="es-ES" altLang="es-ES" dirty="0"/>
              <a:t> </a:t>
            </a:r>
          </a:p>
        </p:txBody>
      </p:sp>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Open-source &amp; domain-agnostic framework for building DTs</a:t>
            </a:r>
          </a:p>
          <a:p>
            <a:r>
              <a:rPr lang="en-US" sz="2400" dirty="0"/>
              <a:t>Offers an abstract layer for working </a:t>
            </a:r>
            <a:br>
              <a:rPr lang="en-US" sz="2400" dirty="0"/>
            </a:br>
            <a:r>
              <a:rPr lang="en-US" sz="2400" dirty="0"/>
              <a:t>with things in the IoT </a:t>
            </a:r>
          </a:p>
          <a:p>
            <a:r>
              <a:rPr lang="en-US" sz="2400" dirty="0"/>
              <a:t>Integration of devices through a communication layer </a:t>
            </a:r>
            <a:br>
              <a:rPr lang="en-US" sz="2400" dirty="0"/>
            </a:br>
            <a:r>
              <a:rPr lang="en-US" sz="2400" dirty="0"/>
              <a:t>(Eclipse </a:t>
            </a:r>
            <a:r>
              <a:rPr lang="en-US" sz="2400" dirty="0" err="1"/>
              <a:t>Hono</a:t>
            </a:r>
            <a:r>
              <a:rPr lang="en-US" sz="2400" dirty="0"/>
              <a:t>) or MQTT (Eclipse </a:t>
            </a:r>
            <a:r>
              <a:rPr lang="en-US" sz="2400" dirty="0" err="1"/>
              <a:t>Mosquitto</a:t>
            </a:r>
            <a:r>
              <a:rPr lang="en-US" sz="2400" dirty="0"/>
              <a:t>)</a:t>
            </a:r>
          </a:p>
          <a:p>
            <a:r>
              <a:rPr lang="en-US" sz="2400" dirty="0"/>
              <a:t>Provides state persistence &amp; search capabilities </a:t>
            </a:r>
          </a:p>
          <a:p>
            <a:pPr lvl="1"/>
            <a:r>
              <a:rPr lang="en-US" sz="2200" dirty="0"/>
              <a:t>through a MongoDB-like </a:t>
            </a:r>
            <a:r>
              <a:rPr lang="en-US" sz="2200" dirty="0" err="1"/>
              <a:t>datalake</a:t>
            </a:r>
            <a:endParaRPr lang="en-US" sz="2200" dirty="0"/>
          </a:p>
          <a:p>
            <a:r>
              <a:rPr lang="en-US" sz="2400" dirty="0"/>
              <a:t>Accesses things always in an authorized way</a:t>
            </a:r>
          </a:p>
          <a:p>
            <a:r>
              <a:rPr lang="en-US" sz="2400" dirty="0"/>
              <a:t>Gets notified about changes</a:t>
            </a:r>
            <a:endParaRPr lang="es-ES" sz="2000" dirty="0"/>
          </a:p>
          <a:p>
            <a:r>
              <a:rPr lang="en-US" sz="2400" dirty="0"/>
              <a:t>Provides APIs - Device as a Service</a:t>
            </a:r>
          </a:p>
          <a:p>
            <a:r>
              <a:rPr lang="en-US" sz="2400" dirty="0"/>
              <a:t>Integration with other tools &amp; platforms</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50</a:t>
            </a:fld>
            <a:endParaRPr lang="en-GB" altLang="es-ES" sz="1000" dirty="0">
              <a:solidFill>
                <a:schemeClr val="bg1"/>
              </a:solidFill>
            </a:endParaRPr>
          </a:p>
        </p:txBody>
      </p:sp>
    </p:spTree>
    <p:extLst>
      <p:ext uri="{BB962C8B-B14F-4D97-AF65-F5344CB8AC3E}">
        <p14:creationId xmlns:p14="http://schemas.microsoft.com/office/powerpoint/2010/main" val="1556534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264;p15" descr="Cómo Funciona El Machine Learning En SEO">
            <a:extLst>
              <a:ext uri="{FF2B5EF4-FFF2-40B4-BE49-F238E27FC236}">
                <a16:creationId xmlns:a16="http://schemas.microsoft.com/office/drawing/2014/main" id="{3C2E94E4-20C8-4D7A-A2E6-25526CB27D8E}"/>
              </a:ext>
            </a:extLst>
          </p:cNvPr>
          <p:cNvPicPr preferRelativeResize="0"/>
          <p:nvPr/>
        </p:nvPicPr>
        <p:blipFill rotWithShape="1">
          <a:blip r:embed="rId3">
            <a:alphaModFix/>
          </a:blip>
          <a:srcRect/>
          <a:stretch/>
        </p:blipFill>
        <p:spPr>
          <a:xfrm>
            <a:off x="5894979" y="4118003"/>
            <a:ext cx="2469565" cy="1511407"/>
          </a:xfrm>
          <a:prstGeom prst="rect">
            <a:avLst/>
          </a:prstGeom>
          <a:noFill/>
          <a:ln>
            <a:noFill/>
          </a:ln>
        </p:spPr>
      </p:pic>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a:t>Eclipse </a:t>
            </a:r>
            <a:r>
              <a:rPr lang="es-ES" altLang="es-ES" dirty="0" err="1"/>
              <a:t>Ditto</a:t>
            </a:r>
            <a:r>
              <a:rPr lang="es-ES" altLang="es-ES" dirty="0"/>
              <a:t> - </a:t>
            </a:r>
            <a:r>
              <a:rPr lang="es-ES" altLang="es-ES" dirty="0" err="1"/>
              <a:t>Limitations</a:t>
            </a:r>
            <a:endParaRPr lang="es-ES" altLang="es-ES" dirty="0"/>
          </a:p>
        </p:txBody>
      </p:sp>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Ditto offers basic functionality </a:t>
            </a:r>
            <a:br>
              <a:rPr lang="en-US" sz="2400" dirty="0"/>
            </a:br>
            <a:r>
              <a:rPr lang="en-US" sz="2400" dirty="0"/>
              <a:t>for integrating IoT things</a:t>
            </a:r>
          </a:p>
          <a:p>
            <a:endParaRPr lang="en-US" sz="2400" dirty="0"/>
          </a:p>
          <a:p>
            <a:r>
              <a:rPr lang="en-US" sz="2400" dirty="0"/>
              <a:t>but it lacks many features required in DTs:</a:t>
            </a:r>
          </a:p>
          <a:p>
            <a:pPr lvl="1"/>
            <a:r>
              <a:rPr lang="en-US" sz="2200" dirty="0"/>
              <a:t>historical data management</a:t>
            </a:r>
          </a:p>
          <a:p>
            <a:pPr lvl="1"/>
            <a:r>
              <a:rPr lang="en-US" sz="2200" dirty="0"/>
              <a:t>analysis</a:t>
            </a:r>
          </a:p>
          <a:p>
            <a:pPr lvl="1"/>
            <a:r>
              <a:rPr lang="en-US" sz="2200" dirty="0"/>
              <a:t>simulation</a:t>
            </a:r>
          </a:p>
          <a:p>
            <a:pPr lvl="1"/>
            <a:r>
              <a:rPr lang="en-US" sz="2200" dirty="0"/>
              <a:t>visualization, 3D visualization</a:t>
            </a:r>
          </a:p>
          <a:p>
            <a:pPr lvl="1"/>
            <a:r>
              <a:rPr lang="en-US" sz="2200" dirty="0"/>
              <a:t>ML/AI integration</a:t>
            </a:r>
          </a:p>
          <a:p>
            <a:pPr lvl="1"/>
            <a:r>
              <a:rPr lang="en-US" sz="2200" dirty="0"/>
              <a:t>Twin composition</a:t>
            </a:r>
          </a:p>
          <a:p>
            <a:pPr lvl="1"/>
            <a:r>
              <a:rPr lang="en-US" sz="2200" dirty="0"/>
              <a:t>…</a:t>
            </a:r>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51</a:t>
            </a:fld>
            <a:endParaRPr lang="en-GB" altLang="es-ES" sz="1000" dirty="0">
              <a:solidFill>
                <a:schemeClr val="bg1"/>
              </a:solidFill>
            </a:endParaRPr>
          </a:p>
        </p:txBody>
      </p:sp>
      <p:pic>
        <p:nvPicPr>
          <p:cNvPr id="6" name="Google Shape;249;p14">
            <a:extLst>
              <a:ext uri="{FF2B5EF4-FFF2-40B4-BE49-F238E27FC236}">
                <a16:creationId xmlns:a16="http://schemas.microsoft.com/office/drawing/2014/main" id="{2D4845F7-62BF-46AC-89C2-72F4595EF426}"/>
              </a:ext>
            </a:extLst>
          </p:cNvPr>
          <p:cNvPicPr preferRelativeResize="0">
            <a:picLocks noChangeAspect="1"/>
          </p:cNvPicPr>
          <p:nvPr/>
        </p:nvPicPr>
        <p:blipFill rotWithShape="1">
          <a:blip r:embed="rId4">
            <a:alphaModFix/>
          </a:blip>
          <a:srcRect/>
          <a:stretch/>
        </p:blipFill>
        <p:spPr>
          <a:xfrm>
            <a:off x="5714641" y="1157456"/>
            <a:ext cx="3746996" cy="1697556"/>
          </a:xfrm>
          <a:prstGeom prst="rect">
            <a:avLst/>
          </a:prstGeom>
          <a:noFill/>
          <a:ln>
            <a:noFill/>
          </a:ln>
        </p:spPr>
      </p:pic>
      <p:pic>
        <p:nvPicPr>
          <p:cNvPr id="8" name="Google Shape;259;p15">
            <a:extLst>
              <a:ext uri="{FF2B5EF4-FFF2-40B4-BE49-F238E27FC236}">
                <a16:creationId xmlns:a16="http://schemas.microsoft.com/office/drawing/2014/main" id="{21B70943-B8DA-4C6E-9031-D57C3BB196C1}"/>
              </a:ext>
            </a:extLst>
          </p:cNvPr>
          <p:cNvPicPr preferRelativeResize="0"/>
          <p:nvPr/>
        </p:nvPicPr>
        <p:blipFill rotWithShape="1">
          <a:blip r:embed="rId5">
            <a:alphaModFix/>
          </a:blip>
          <a:srcRect/>
          <a:stretch/>
        </p:blipFill>
        <p:spPr>
          <a:xfrm>
            <a:off x="7725047" y="4886379"/>
            <a:ext cx="3473180" cy="1612901"/>
          </a:xfrm>
          <a:prstGeom prst="rect">
            <a:avLst/>
          </a:prstGeom>
          <a:noFill/>
          <a:ln>
            <a:noFill/>
          </a:ln>
        </p:spPr>
      </p:pic>
      <p:pic>
        <p:nvPicPr>
          <p:cNvPr id="9" name="Google Shape;262;p15" descr="Historical-data-analysis">
            <a:extLst>
              <a:ext uri="{FF2B5EF4-FFF2-40B4-BE49-F238E27FC236}">
                <a16:creationId xmlns:a16="http://schemas.microsoft.com/office/drawing/2014/main" id="{DDD0E282-20D4-439B-BE04-3DCC08F476D0}"/>
              </a:ext>
            </a:extLst>
          </p:cNvPr>
          <p:cNvPicPr preferRelativeResize="0"/>
          <p:nvPr/>
        </p:nvPicPr>
        <p:blipFill rotWithShape="1">
          <a:blip r:embed="rId6">
            <a:alphaModFix/>
          </a:blip>
          <a:srcRect/>
          <a:stretch/>
        </p:blipFill>
        <p:spPr>
          <a:xfrm>
            <a:off x="5227946" y="3276437"/>
            <a:ext cx="1736107" cy="1182217"/>
          </a:xfrm>
          <a:prstGeom prst="rect">
            <a:avLst/>
          </a:prstGeom>
          <a:noFill/>
          <a:ln>
            <a:noFill/>
          </a:ln>
        </p:spPr>
      </p:pic>
      <p:pic>
        <p:nvPicPr>
          <p:cNvPr id="11" name="Google Shape;266;p15" descr="Simulation Software | Engineering in the Cloud | SimScale">
            <a:extLst>
              <a:ext uri="{FF2B5EF4-FFF2-40B4-BE49-F238E27FC236}">
                <a16:creationId xmlns:a16="http://schemas.microsoft.com/office/drawing/2014/main" id="{5B5A0B00-7B23-45BB-8B7C-A16624B89E2C}"/>
              </a:ext>
            </a:extLst>
          </p:cNvPr>
          <p:cNvPicPr preferRelativeResize="0"/>
          <p:nvPr/>
        </p:nvPicPr>
        <p:blipFill rotWithShape="1">
          <a:blip r:embed="rId7">
            <a:alphaModFix/>
          </a:blip>
          <a:srcRect/>
          <a:stretch/>
        </p:blipFill>
        <p:spPr>
          <a:xfrm>
            <a:off x="7832862" y="3276437"/>
            <a:ext cx="1628775" cy="1007875"/>
          </a:xfrm>
          <a:prstGeom prst="rect">
            <a:avLst/>
          </a:prstGeom>
          <a:noFill/>
          <a:ln>
            <a:noFill/>
          </a:ln>
        </p:spPr>
      </p:pic>
      <p:pic>
        <p:nvPicPr>
          <p:cNvPr id="7" name="Google Shape;257;p15" descr="Grafana: The open observability platform | Grafana Labs">
            <a:extLst>
              <a:ext uri="{FF2B5EF4-FFF2-40B4-BE49-F238E27FC236}">
                <a16:creationId xmlns:a16="http://schemas.microsoft.com/office/drawing/2014/main" id="{B29177BF-57D6-4CF1-B12C-6C0AA154015F}"/>
              </a:ext>
            </a:extLst>
          </p:cNvPr>
          <p:cNvPicPr preferRelativeResize="0"/>
          <p:nvPr/>
        </p:nvPicPr>
        <p:blipFill rotWithShape="1">
          <a:blip r:embed="rId8">
            <a:alphaModFix/>
          </a:blip>
          <a:srcRect/>
          <a:stretch/>
        </p:blipFill>
        <p:spPr>
          <a:xfrm>
            <a:off x="5227946" y="5315977"/>
            <a:ext cx="2165684" cy="1351207"/>
          </a:xfrm>
          <a:prstGeom prst="rect">
            <a:avLst/>
          </a:prstGeom>
          <a:noFill/>
          <a:ln>
            <a:noFill/>
          </a:ln>
        </p:spPr>
      </p:pic>
    </p:spTree>
    <p:extLst>
      <p:ext uri="{BB962C8B-B14F-4D97-AF65-F5344CB8AC3E}">
        <p14:creationId xmlns:p14="http://schemas.microsoft.com/office/powerpoint/2010/main" val="199170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a:xfrm>
            <a:off x="677334" y="1493999"/>
            <a:ext cx="9624104" cy="4133527"/>
          </a:xfrm>
        </p:spPr>
        <p:txBody>
          <a:bodyPr>
            <a:noAutofit/>
          </a:bodyPr>
          <a:lstStyle/>
          <a:p>
            <a:r>
              <a:rPr lang="en-US" sz="2400" dirty="0"/>
              <a:t>Open-source platform for developing compositional DTs</a:t>
            </a:r>
          </a:p>
          <a:p>
            <a:pPr marL="742950" lvl="2" indent="-342900"/>
            <a:r>
              <a:rPr lang="en-US" sz="2200" dirty="0">
                <a:sym typeface="Montserrat"/>
              </a:rPr>
              <a:t>user-friendly management of DTs, types, policies and connections</a:t>
            </a:r>
          </a:p>
          <a:p>
            <a:pPr marL="742950" lvl="2" indent="-342900"/>
            <a:r>
              <a:rPr lang="en-US" sz="2200" dirty="0"/>
              <a:t>DT types and instances for twin composition</a:t>
            </a:r>
            <a:endParaRPr lang="en-US" sz="2400" dirty="0"/>
          </a:p>
          <a:p>
            <a:pPr marL="742950" lvl="2" indent="-342900"/>
            <a:r>
              <a:rPr lang="en-US" sz="2200" dirty="0"/>
              <a:t>3D visualization</a:t>
            </a:r>
          </a:p>
          <a:p>
            <a:pPr marL="1200150" lvl="3" indent="-342900"/>
            <a:r>
              <a:rPr lang="en-US" sz="2000" dirty="0"/>
              <a:t>using WebGL, Unity, Grafana &amp; Blender</a:t>
            </a:r>
          </a:p>
          <a:p>
            <a:pPr lvl="1"/>
            <a:r>
              <a:rPr lang="en-US" sz="2200" dirty="0"/>
              <a:t>Machine Learning</a:t>
            </a:r>
          </a:p>
          <a:p>
            <a:pPr lvl="2"/>
            <a:r>
              <a:rPr lang="en-US" sz="2000" dirty="0"/>
              <a:t>using </a:t>
            </a:r>
            <a:r>
              <a:rPr lang="en-US" sz="2000" dirty="0" err="1"/>
              <a:t>Kakfa</a:t>
            </a:r>
            <a:r>
              <a:rPr lang="en-US" sz="2000" dirty="0"/>
              <a:t>-ML for communication with Ditto</a:t>
            </a:r>
          </a:p>
          <a:p>
            <a:pPr lvl="1"/>
            <a:r>
              <a:rPr lang="en-US" sz="2200" dirty="0"/>
              <a:t>integration with simulation models</a:t>
            </a:r>
          </a:p>
          <a:p>
            <a:pPr lvl="2"/>
            <a:r>
              <a:rPr lang="en-US" sz="2000" dirty="0"/>
              <a:t>Using </a:t>
            </a:r>
            <a:r>
              <a:rPr lang="en-US" sz="2000" dirty="0" err="1"/>
              <a:t>fmi</a:t>
            </a:r>
            <a:endParaRPr lang="en-US" sz="2000" dirty="0"/>
          </a:p>
        </p:txBody>
      </p:sp>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OpenTwins</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52</a:t>
            </a:fld>
            <a:endParaRPr lang="en-GB" altLang="es-ES" sz="1000" dirty="0">
              <a:solidFill>
                <a:schemeClr val="bg1"/>
              </a:solidFill>
            </a:endParaRPr>
          </a:p>
        </p:txBody>
      </p:sp>
      <p:sp>
        <p:nvSpPr>
          <p:cNvPr id="14" name="CuadroTexto 13">
            <a:extLst>
              <a:ext uri="{FF2B5EF4-FFF2-40B4-BE49-F238E27FC236}">
                <a16:creationId xmlns:a16="http://schemas.microsoft.com/office/drawing/2014/main" id="{B69441ED-9E5B-4AFB-BF5B-01CBF27803B2}"/>
              </a:ext>
            </a:extLst>
          </p:cNvPr>
          <p:cNvSpPr txBox="1"/>
          <p:nvPr/>
        </p:nvSpPr>
        <p:spPr>
          <a:xfrm>
            <a:off x="909023" y="6248400"/>
            <a:ext cx="8465287" cy="523220"/>
          </a:xfrm>
          <a:prstGeom prst="rect">
            <a:avLst/>
          </a:prstGeom>
          <a:noFill/>
        </p:spPr>
        <p:txBody>
          <a:bodyPr wrap="square">
            <a:spAutoFit/>
          </a:bodyPr>
          <a:lstStyle/>
          <a:p>
            <a:pPr marL="0" marR="0" lvl="0" indent="0" algn="ctr" rtl="0">
              <a:spcBef>
                <a:spcPts val="0"/>
              </a:spcBef>
              <a:spcAft>
                <a:spcPts val="0"/>
              </a:spcAft>
              <a:buNone/>
            </a:pPr>
            <a:r>
              <a:rPr lang="en-US" sz="1400" dirty="0">
                <a:solidFill>
                  <a:schemeClr val="dk1"/>
                </a:solidFill>
                <a:latin typeface="Trebuchet MS" panose="020B0603020202020204" pitchFamily="34" charset="0"/>
                <a:ea typeface="Calibri"/>
                <a:cs typeface="Calibri"/>
                <a:sym typeface="Calibri"/>
              </a:rPr>
              <a:t>Robles, J., Martín, C., &amp; Díaz, M. (2023). </a:t>
            </a:r>
            <a:r>
              <a:rPr lang="en-US" sz="1400" dirty="0" err="1">
                <a:solidFill>
                  <a:schemeClr val="dk1"/>
                </a:solidFill>
                <a:latin typeface="Trebuchet MS" panose="020B0603020202020204" pitchFamily="34" charset="0"/>
                <a:ea typeface="Calibri"/>
                <a:cs typeface="Calibri"/>
                <a:sym typeface="Calibri"/>
              </a:rPr>
              <a:t>OpenTwins</a:t>
            </a:r>
            <a:r>
              <a:rPr lang="en-US" sz="1400" dirty="0">
                <a:solidFill>
                  <a:schemeClr val="dk1"/>
                </a:solidFill>
                <a:latin typeface="Trebuchet MS" panose="020B0603020202020204" pitchFamily="34" charset="0"/>
                <a:ea typeface="Calibri"/>
                <a:cs typeface="Calibri"/>
                <a:sym typeface="Calibri"/>
              </a:rPr>
              <a:t>: An open-source framework for the development of next-gen compositional digital twins. </a:t>
            </a:r>
            <a:r>
              <a:rPr lang="en-US" sz="1400" i="1" dirty="0">
                <a:solidFill>
                  <a:schemeClr val="dk1"/>
                </a:solidFill>
                <a:latin typeface="Trebuchet MS" panose="020B0603020202020204" pitchFamily="34" charset="0"/>
                <a:ea typeface="Calibri"/>
                <a:cs typeface="Calibri"/>
                <a:sym typeface="Calibri"/>
              </a:rPr>
              <a:t>Computers in Industry</a:t>
            </a:r>
            <a:r>
              <a:rPr lang="en-US" sz="1400" dirty="0">
                <a:solidFill>
                  <a:schemeClr val="dk1"/>
                </a:solidFill>
                <a:latin typeface="Trebuchet MS" panose="020B0603020202020204" pitchFamily="34" charset="0"/>
                <a:ea typeface="Calibri"/>
                <a:cs typeface="Calibri"/>
                <a:sym typeface="Calibri"/>
              </a:rPr>
              <a:t>, </a:t>
            </a:r>
            <a:r>
              <a:rPr lang="en-US" sz="1400" i="1" dirty="0">
                <a:solidFill>
                  <a:schemeClr val="dk1"/>
                </a:solidFill>
                <a:latin typeface="Trebuchet MS" panose="020B0603020202020204" pitchFamily="34" charset="0"/>
                <a:ea typeface="Calibri"/>
                <a:cs typeface="Calibri"/>
                <a:sym typeface="Calibri"/>
              </a:rPr>
              <a:t>152</a:t>
            </a:r>
            <a:r>
              <a:rPr lang="en-US" sz="1400" dirty="0">
                <a:solidFill>
                  <a:schemeClr val="dk1"/>
                </a:solidFill>
                <a:latin typeface="Trebuchet MS" panose="020B0603020202020204" pitchFamily="34" charset="0"/>
                <a:ea typeface="Calibri"/>
                <a:cs typeface="Calibri"/>
                <a:sym typeface="Calibri"/>
              </a:rPr>
              <a:t>.</a:t>
            </a:r>
            <a:endParaRPr lang="en-US" sz="1400" dirty="0">
              <a:latin typeface="Trebuchet MS" panose="020B0603020202020204" pitchFamily="34" charset="0"/>
            </a:endParaRPr>
          </a:p>
        </p:txBody>
      </p:sp>
      <p:grpSp>
        <p:nvGrpSpPr>
          <p:cNvPr id="15" name="Grupo 14">
            <a:extLst>
              <a:ext uri="{FF2B5EF4-FFF2-40B4-BE49-F238E27FC236}">
                <a16:creationId xmlns:a16="http://schemas.microsoft.com/office/drawing/2014/main" id="{957B0FBE-421A-4396-B40A-AFF0F53FDD1D}"/>
              </a:ext>
            </a:extLst>
          </p:cNvPr>
          <p:cNvGrpSpPr/>
          <p:nvPr/>
        </p:nvGrpSpPr>
        <p:grpSpPr>
          <a:xfrm>
            <a:off x="8817133" y="2538018"/>
            <a:ext cx="3133176" cy="3365734"/>
            <a:chOff x="5380108" y="1244600"/>
            <a:chExt cx="3429796" cy="3705818"/>
          </a:xfrm>
        </p:grpSpPr>
        <p:pic>
          <p:nvPicPr>
            <p:cNvPr id="16" name="Google Shape;336;p19">
              <a:extLst>
                <a:ext uri="{FF2B5EF4-FFF2-40B4-BE49-F238E27FC236}">
                  <a16:creationId xmlns:a16="http://schemas.microsoft.com/office/drawing/2014/main" id="{D3643316-872B-400A-A863-F51C47FD68B9}"/>
                </a:ext>
              </a:extLst>
            </p:cNvPr>
            <p:cNvPicPr preferRelativeResize="0"/>
            <p:nvPr/>
          </p:nvPicPr>
          <p:blipFill rotWithShape="1">
            <a:blip r:embed="rId3">
              <a:alphaModFix/>
            </a:blip>
            <a:srcRect/>
            <a:stretch/>
          </p:blipFill>
          <p:spPr>
            <a:xfrm>
              <a:off x="5856945" y="1459303"/>
              <a:ext cx="2952959" cy="2054233"/>
            </a:xfrm>
            <a:prstGeom prst="rect">
              <a:avLst/>
            </a:prstGeom>
            <a:noFill/>
            <a:ln>
              <a:noFill/>
            </a:ln>
          </p:spPr>
        </p:pic>
        <p:pic>
          <p:nvPicPr>
            <p:cNvPr id="17" name="Google Shape;338;p19" descr="Altair survey shows digital twin technology key to driving sustainability  in automotive sector | Automotive Testing Technology International">
              <a:extLst>
                <a:ext uri="{FF2B5EF4-FFF2-40B4-BE49-F238E27FC236}">
                  <a16:creationId xmlns:a16="http://schemas.microsoft.com/office/drawing/2014/main" id="{68DB0452-8765-4261-A966-BAD461F7B243}"/>
                </a:ext>
              </a:extLst>
            </p:cNvPr>
            <p:cNvPicPr preferRelativeResize="0"/>
            <p:nvPr/>
          </p:nvPicPr>
          <p:blipFill rotWithShape="1">
            <a:blip r:embed="rId4">
              <a:alphaModFix/>
            </a:blip>
            <a:srcRect/>
            <a:stretch/>
          </p:blipFill>
          <p:spPr>
            <a:xfrm>
              <a:off x="5380108" y="1244600"/>
              <a:ext cx="2925692" cy="1540052"/>
            </a:xfrm>
            <a:prstGeom prst="rect">
              <a:avLst/>
            </a:prstGeom>
            <a:noFill/>
            <a:ln>
              <a:noFill/>
            </a:ln>
          </p:spPr>
        </p:pic>
        <p:pic>
          <p:nvPicPr>
            <p:cNvPr id="18" name="Google Shape;339;p19" descr="A Brief History of Robots in Manufacturing">
              <a:extLst>
                <a:ext uri="{FF2B5EF4-FFF2-40B4-BE49-F238E27FC236}">
                  <a16:creationId xmlns:a16="http://schemas.microsoft.com/office/drawing/2014/main" id="{97DD0BB4-C2A4-438E-8459-9D79E459B8D6}"/>
                </a:ext>
              </a:extLst>
            </p:cNvPr>
            <p:cNvPicPr preferRelativeResize="0"/>
            <p:nvPr/>
          </p:nvPicPr>
          <p:blipFill rotWithShape="1">
            <a:blip r:embed="rId5">
              <a:alphaModFix/>
            </a:blip>
            <a:srcRect/>
            <a:stretch/>
          </p:blipFill>
          <p:spPr>
            <a:xfrm>
              <a:off x="5740400" y="3032294"/>
              <a:ext cx="2921000" cy="1918124"/>
            </a:xfrm>
            <a:prstGeom prst="rect">
              <a:avLst/>
            </a:prstGeom>
            <a:noFill/>
            <a:ln>
              <a:noFill/>
            </a:ln>
          </p:spPr>
        </p:pic>
      </p:grpSp>
      <p:pic>
        <p:nvPicPr>
          <p:cNvPr id="19" name="Google Shape;400;p22">
            <a:extLst>
              <a:ext uri="{FF2B5EF4-FFF2-40B4-BE49-F238E27FC236}">
                <a16:creationId xmlns:a16="http://schemas.microsoft.com/office/drawing/2014/main" id="{6C308183-C571-4524-A57E-2E6F7915815D}"/>
              </a:ext>
            </a:extLst>
          </p:cNvPr>
          <p:cNvPicPr preferRelativeResize="0"/>
          <p:nvPr/>
        </p:nvPicPr>
        <p:blipFill rotWithShape="1">
          <a:blip r:embed="rId6">
            <a:alphaModFix/>
          </a:blip>
          <a:srcRect l="35985"/>
          <a:stretch/>
        </p:blipFill>
        <p:spPr>
          <a:xfrm>
            <a:off x="6404201" y="4654751"/>
            <a:ext cx="2457709" cy="1499396"/>
          </a:xfrm>
          <a:prstGeom prst="rect">
            <a:avLst/>
          </a:prstGeom>
          <a:noFill/>
          <a:ln>
            <a:noFill/>
          </a:ln>
        </p:spPr>
      </p:pic>
      <p:pic>
        <p:nvPicPr>
          <p:cNvPr id="20" name="Google Shape;459;p23" descr="GitHub - modelica/fmi-standard: Specification of the Functional Mock-Up  Interface (FMI)">
            <a:extLst>
              <a:ext uri="{FF2B5EF4-FFF2-40B4-BE49-F238E27FC236}">
                <a16:creationId xmlns:a16="http://schemas.microsoft.com/office/drawing/2014/main" id="{9B18ED56-C153-4E6E-B4E5-04BE9C518840}"/>
              </a:ext>
            </a:extLst>
          </p:cNvPr>
          <p:cNvPicPr preferRelativeResize="0"/>
          <p:nvPr/>
        </p:nvPicPr>
        <p:blipFill rotWithShape="1">
          <a:blip r:embed="rId7">
            <a:alphaModFix/>
          </a:blip>
          <a:srcRect/>
          <a:stretch/>
        </p:blipFill>
        <p:spPr>
          <a:xfrm>
            <a:off x="3847217" y="5109882"/>
            <a:ext cx="2087548" cy="922809"/>
          </a:xfrm>
          <a:prstGeom prst="rect">
            <a:avLst/>
          </a:prstGeom>
          <a:noFill/>
          <a:ln>
            <a:noFill/>
          </a:ln>
        </p:spPr>
      </p:pic>
    </p:spTree>
    <p:extLst>
      <p:ext uri="{BB962C8B-B14F-4D97-AF65-F5344CB8AC3E}">
        <p14:creationId xmlns:p14="http://schemas.microsoft.com/office/powerpoint/2010/main" val="392977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OpenTwins</a:t>
            </a:r>
            <a:r>
              <a:rPr lang="es-ES" altLang="es-ES" dirty="0"/>
              <a:t> - </a:t>
            </a:r>
            <a:r>
              <a:rPr lang="es-ES" altLang="es-ES" dirty="0" err="1"/>
              <a:t>Architecture</a:t>
            </a: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53</a:t>
            </a:fld>
            <a:endParaRPr lang="en-GB" altLang="es-ES" sz="1000" dirty="0">
              <a:solidFill>
                <a:schemeClr val="bg1"/>
              </a:solidFill>
            </a:endParaRPr>
          </a:p>
        </p:txBody>
      </p:sp>
      <p:grpSp>
        <p:nvGrpSpPr>
          <p:cNvPr id="4" name="Grupo 3">
            <a:extLst>
              <a:ext uri="{FF2B5EF4-FFF2-40B4-BE49-F238E27FC236}">
                <a16:creationId xmlns:a16="http://schemas.microsoft.com/office/drawing/2014/main" id="{6FC83F0B-9E21-410A-BB7F-5BCA86292ECB}"/>
              </a:ext>
            </a:extLst>
          </p:cNvPr>
          <p:cNvGrpSpPr/>
          <p:nvPr/>
        </p:nvGrpSpPr>
        <p:grpSpPr>
          <a:xfrm>
            <a:off x="924235" y="992778"/>
            <a:ext cx="9084996" cy="5172176"/>
            <a:chOff x="292100" y="663364"/>
            <a:chExt cx="8485070" cy="4480136"/>
          </a:xfrm>
        </p:grpSpPr>
        <p:pic>
          <p:nvPicPr>
            <p:cNvPr id="36" name="Google Shape;288;p17" descr="Grafana: The open observability platform | Grafana Labs">
              <a:extLst>
                <a:ext uri="{FF2B5EF4-FFF2-40B4-BE49-F238E27FC236}">
                  <a16:creationId xmlns:a16="http://schemas.microsoft.com/office/drawing/2014/main" id="{B6378C61-30D5-404B-8FF7-B437DA7292D1}"/>
                </a:ext>
              </a:extLst>
            </p:cNvPr>
            <p:cNvPicPr preferRelativeResize="0"/>
            <p:nvPr/>
          </p:nvPicPr>
          <p:blipFill rotWithShape="1">
            <a:blip r:embed="rId3">
              <a:alphaModFix/>
            </a:blip>
            <a:srcRect/>
            <a:stretch/>
          </p:blipFill>
          <p:spPr>
            <a:xfrm>
              <a:off x="5006944" y="1914312"/>
              <a:ext cx="1355756" cy="845879"/>
            </a:xfrm>
            <a:prstGeom prst="rect">
              <a:avLst/>
            </a:prstGeom>
            <a:noFill/>
            <a:ln>
              <a:noFill/>
            </a:ln>
          </p:spPr>
        </p:pic>
        <p:pic>
          <p:nvPicPr>
            <p:cNvPr id="37" name="Google Shape;290;p17">
              <a:extLst>
                <a:ext uri="{FF2B5EF4-FFF2-40B4-BE49-F238E27FC236}">
                  <a16:creationId xmlns:a16="http://schemas.microsoft.com/office/drawing/2014/main" id="{22634ECF-B598-46F3-8FEF-00C9047353D9}"/>
                </a:ext>
              </a:extLst>
            </p:cNvPr>
            <p:cNvPicPr preferRelativeResize="0"/>
            <p:nvPr/>
          </p:nvPicPr>
          <p:blipFill rotWithShape="1">
            <a:blip r:embed="rId4">
              <a:alphaModFix/>
            </a:blip>
            <a:srcRect/>
            <a:stretch/>
          </p:blipFill>
          <p:spPr>
            <a:xfrm>
              <a:off x="438150" y="1177150"/>
              <a:ext cx="4517231" cy="3966350"/>
            </a:xfrm>
            <a:prstGeom prst="rect">
              <a:avLst/>
            </a:prstGeom>
            <a:noFill/>
            <a:ln>
              <a:noFill/>
            </a:ln>
          </p:spPr>
        </p:pic>
        <p:pic>
          <p:nvPicPr>
            <p:cNvPr id="38" name="Google Shape;291;p17">
              <a:extLst>
                <a:ext uri="{FF2B5EF4-FFF2-40B4-BE49-F238E27FC236}">
                  <a16:creationId xmlns:a16="http://schemas.microsoft.com/office/drawing/2014/main" id="{0E18E6E9-59EC-47E1-904B-AB33F3C496FC}"/>
                </a:ext>
              </a:extLst>
            </p:cNvPr>
            <p:cNvPicPr preferRelativeResize="0"/>
            <p:nvPr/>
          </p:nvPicPr>
          <p:blipFill rotWithShape="1">
            <a:blip r:embed="rId5">
              <a:alphaModFix/>
            </a:blip>
            <a:srcRect/>
            <a:stretch/>
          </p:blipFill>
          <p:spPr>
            <a:xfrm>
              <a:off x="5281612" y="3186112"/>
              <a:ext cx="3391799" cy="1157288"/>
            </a:xfrm>
            <a:prstGeom prst="rect">
              <a:avLst/>
            </a:prstGeom>
            <a:noFill/>
            <a:ln>
              <a:noFill/>
            </a:ln>
          </p:spPr>
        </p:pic>
        <p:pic>
          <p:nvPicPr>
            <p:cNvPr id="39" name="Google Shape;292;p17">
              <a:extLst>
                <a:ext uri="{FF2B5EF4-FFF2-40B4-BE49-F238E27FC236}">
                  <a16:creationId xmlns:a16="http://schemas.microsoft.com/office/drawing/2014/main" id="{8EA60B93-2AB4-4A5E-8BCE-906D1612E203}"/>
                </a:ext>
              </a:extLst>
            </p:cNvPr>
            <p:cNvPicPr preferRelativeResize="0"/>
            <p:nvPr/>
          </p:nvPicPr>
          <p:blipFill rotWithShape="1">
            <a:blip r:embed="rId6">
              <a:alphaModFix/>
            </a:blip>
            <a:srcRect/>
            <a:stretch/>
          </p:blipFill>
          <p:spPr>
            <a:xfrm>
              <a:off x="7113900" y="1684337"/>
              <a:ext cx="1488763" cy="2107292"/>
            </a:xfrm>
            <a:prstGeom prst="rect">
              <a:avLst/>
            </a:prstGeom>
            <a:noFill/>
            <a:ln>
              <a:noFill/>
            </a:ln>
          </p:spPr>
        </p:pic>
        <p:sp>
          <p:nvSpPr>
            <p:cNvPr id="40" name="Google Shape;293;p17">
              <a:extLst>
                <a:ext uri="{FF2B5EF4-FFF2-40B4-BE49-F238E27FC236}">
                  <a16:creationId xmlns:a16="http://schemas.microsoft.com/office/drawing/2014/main" id="{88D03207-61EA-4F13-9F68-43FC1829E127}"/>
                </a:ext>
              </a:extLst>
            </p:cNvPr>
            <p:cNvSpPr txBox="1"/>
            <p:nvPr/>
          </p:nvSpPr>
          <p:spPr>
            <a:xfrm>
              <a:off x="5329238" y="4243387"/>
              <a:ext cx="3447932"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35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https://github.com/ertis-research/OpenTwins</a:t>
              </a:r>
              <a:r>
                <a:rPr lang="es-ES" sz="1350">
                  <a:solidFill>
                    <a:schemeClr val="dk1"/>
                  </a:solidFill>
                  <a:latin typeface="Calibri"/>
                  <a:ea typeface="Calibri"/>
                  <a:cs typeface="Calibri"/>
                  <a:sym typeface="Calibri"/>
                </a:rPr>
                <a:t> </a:t>
              </a:r>
              <a:endParaRPr/>
            </a:p>
          </p:txBody>
        </p:sp>
        <p:sp>
          <p:nvSpPr>
            <p:cNvPr id="41" name="Google Shape;294;p17">
              <a:extLst>
                <a:ext uri="{FF2B5EF4-FFF2-40B4-BE49-F238E27FC236}">
                  <a16:creationId xmlns:a16="http://schemas.microsoft.com/office/drawing/2014/main" id="{9EBCB1A1-0950-411A-92BD-5C256D26A31F}"/>
                </a:ext>
              </a:extLst>
            </p:cNvPr>
            <p:cNvSpPr/>
            <p:nvPr/>
          </p:nvSpPr>
          <p:spPr>
            <a:xfrm>
              <a:off x="4051300" y="1028700"/>
              <a:ext cx="1117600" cy="13081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295;p17">
              <a:extLst>
                <a:ext uri="{FF2B5EF4-FFF2-40B4-BE49-F238E27FC236}">
                  <a16:creationId xmlns:a16="http://schemas.microsoft.com/office/drawing/2014/main" id="{4FE05410-62F3-4543-A548-710419E19CF2}"/>
                </a:ext>
              </a:extLst>
            </p:cNvPr>
            <p:cNvSpPr txBox="1"/>
            <p:nvPr/>
          </p:nvSpPr>
          <p:spPr>
            <a:xfrm>
              <a:off x="5110079" y="1347670"/>
              <a:ext cx="1651862"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3D </a:t>
              </a:r>
              <a:r>
                <a:rPr lang="es-ES" sz="1800" dirty="0" err="1">
                  <a:solidFill>
                    <a:schemeClr val="dk1"/>
                  </a:solidFill>
                  <a:latin typeface="Calibri"/>
                  <a:ea typeface="Calibri"/>
                  <a:cs typeface="Calibri"/>
                  <a:sym typeface="Calibri"/>
                </a:rPr>
                <a:t>visualization</a:t>
              </a:r>
              <a:endParaRPr sz="1800" dirty="0">
                <a:solidFill>
                  <a:schemeClr val="dk1"/>
                </a:solidFill>
                <a:latin typeface="Calibri"/>
                <a:ea typeface="Calibri"/>
                <a:cs typeface="Calibri"/>
                <a:sym typeface="Calibri"/>
              </a:endParaRPr>
            </a:p>
          </p:txBody>
        </p:sp>
        <p:pic>
          <p:nvPicPr>
            <p:cNvPr id="43" name="Google Shape;296;p17">
              <a:extLst>
                <a:ext uri="{FF2B5EF4-FFF2-40B4-BE49-F238E27FC236}">
                  <a16:creationId xmlns:a16="http://schemas.microsoft.com/office/drawing/2014/main" id="{60905303-FB96-4B3B-85D1-F6774D9BAFBF}"/>
                </a:ext>
              </a:extLst>
            </p:cNvPr>
            <p:cNvPicPr preferRelativeResize="0"/>
            <p:nvPr/>
          </p:nvPicPr>
          <p:blipFill rotWithShape="1">
            <a:blip r:embed="rId8">
              <a:alphaModFix/>
            </a:blip>
            <a:srcRect/>
            <a:stretch/>
          </p:blipFill>
          <p:spPr>
            <a:xfrm>
              <a:off x="5156200" y="663364"/>
              <a:ext cx="2133600" cy="786024"/>
            </a:xfrm>
            <a:prstGeom prst="rect">
              <a:avLst/>
            </a:prstGeom>
            <a:noFill/>
            <a:ln>
              <a:noFill/>
            </a:ln>
          </p:spPr>
        </p:pic>
        <p:sp>
          <p:nvSpPr>
            <p:cNvPr id="44" name="Google Shape;297;p17">
              <a:extLst>
                <a:ext uri="{FF2B5EF4-FFF2-40B4-BE49-F238E27FC236}">
                  <a16:creationId xmlns:a16="http://schemas.microsoft.com/office/drawing/2014/main" id="{B309FE72-56AD-422D-B112-A13887244AD4}"/>
                </a:ext>
              </a:extLst>
            </p:cNvPr>
            <p:cNvSpPr/>
            <p:nvPr/>
          </p:nvSpPr>
          <p:spPr>
            <a:xfrm>
              <a:off x="4279900" y="2374900"/>
              <a:ext cx="660400" cy="5969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298;p17">
              <a:extLst>
                <a:ext uri="{FF2B5EF4-FFF2-40B4-BE49-F238E27FC236}">
                  <a16:creationId xmlns:a16="http://schemas.microsoft.com/office/drawing/2014/main" id="{BB991428-1FA5-47CD-8246-D3FC019820D8}"/>
                </a:ext>
              </a:extLst>
            </p:cNvPr>
            <p:cNvSpPr txBox="1"/>
            <p:nvPr/>
          </p:nvSpPr>
          <p:spPr>
            <a:xfrm>
              <a:off x="4830679" y="2706570"/>
              <a:ext cx="1860574"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err="1">
                  <a:solidFill>
                    <a:schemeClr val="dk1"/>
                  </a:solidFill>
                  <a:latin typeface="Calibri"/>
                  <a:ea typeface="Calibri"/>
                  <a:cs typeface="Calibri"/>
                  <a:sym typeface="Calibri"/>
                </a:rPr>
                <a:t>Visualization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dirty="0">
                  <a:solidFill>
                    <a:schemeClr val="dk1"/>
                  </a:solidFill>
                  <a:latin typeface="Calibri"/>
                  <a:ea typeface="Calibri"/>
                  <a:cs typeface="Calibri"/>
                  <a:sym typeface="Calibri"/>
                </a:rPr>
                <a:t>And </a:t>
              </a:r>
              <a:r>
                <a:rPr lang="es-ES" sz="1800" dirty="0" err="1">
                  <a:solidFill>
                    <a:schemeClr val="dk1"/>
                  </a:solidFill>
                  <a:latin typeface="Calibri"/>
                  <a:ea typeface="Calibri"/>
                  <a:cs typeface="Calibri"/>
                  <a:sym typeface="Calibri"/>
                </a:rPr>
                <a:t>management</a:t>
              </a:r>
              <a:endParaRPr sz="1800" dirty="0">
                <a:solidFill>
                  <a:schemeClr val="dk1"/>
                </a:solidFill>
                <a:latin typeface="Calibri"/>
                <a:ea typeface="Calibri"/>
                <a:cs typeface="Calibri"/>
                <a:sym typeface="Calibri"/>
              </a:endParaRPr>
            </a:p>
          </p:txBody>
        </p:sp>
        <p:sp>
          <p:nvSpPr>
            <p:cNvPr id="46" name="Google Shape;299;p17">
              <a:extLst>
                <a:ext uri="{FF2B5EF4-FFF2-40B4-BE49-F238E27FC236}">
                  <a16:creationId xmlns:a16="http://schemas.microsoft.com/office/drawing/2014/main" id="{EBA18686-51FF-4E06-89C4-D0144FE62628}"/>
                </a:ext>
              </a:extLst>
            </p:cNvPr>
            <p:cNvSpPr/>
            <p:nvPr/>
          </p:nvSpPr>
          <p:spPr>
            <a:xfrm>
              <a:off x="3556000" y="2413000"/>
              <a:ext cx="660400" cy="5969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300;p17">
              <a:extLst>
                <a:ext uri="{FF2B5EF4-FFF2-40B4-BE49-F238E27FC236}">
                  <a16:creationId xmlns:a16="http://schemas.microsoft.com/office/drawing/2014/main" id="{22ED597F-2451-40CE-AD58-15E144446C8F}"/>
                </a:ext>
              </a:extLst>
            </p:cNvPr>
            <p:cNvSpPr txBox="1"/>
            <p:nvPr/>
          </p:nvSpPr>
          <p:spPr>
            <a:xfrm>
              <a:off x="2595479" y="2935170"/>
              <a:ext cx="1546770"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Historical Data</a:t>
              </a:r>
              <a:endParaRPr/>
            </a:p>
          </p:txBody>
        </p:sp>
        <p:pic>
          <p:nvPicPr>
            <p:cNvPr id="48" name="Google Shape;301;p17" descr="Simulation Software | Engineering in the Cloud | SimScale">
              <a:extLst>
                <a:ext uri="{FF2B5EF4-FFF2-40B4-BE49-F238E27FC236}">
                  <a16:creationId xmlns:a16="http://schemas.microsoft.com/office/drawing/2014/main" id="{94DDD42A-298E-4976-994A-607F2F37E230}"/>
                </a:ext>
              </a:extLst>
            </p:cNvPr>
            <p:cNvPicPr preferRelativeResize="0"/>
            <p:nvPr/>
          </p:nvPicPr>
          <p:blipFill rotWithShape="1">
            <a:blip r:embed="rId9">
              <a:alphaModFix/>
            </a:blip>
            <a:srcRect/>
            <a:stretch/>
          </p:blipFill>
          <p:spPr>
            <a:xfrm>
              <a:off x="4876799" y="3475224"/>
              <a:ext cx="1628775" cy="1007875"/>
            </a:xfrm>
            <a:prstGeom prst="rect">
              <a:avLst/>
            </a:prstGeom>
            <a:noFill/>
            <a:ln>
              <a:noFill/>
            </a:ln>
          </p:spPr>
        </p:pic>
        <p:sp>
          <p:nvSpPr>
            <p:cNvPr id="49" name="Google Shape;302;p17">
              <a:extLst>
                <a:ext uri="{FF2B5EF4-FFF2-40B4-BE49-F238E27FC236}">
                  <a16:creationId xmlns:a16="http://schemas.microsoft.com/office/drawing/2014/main" id="{5F66FB9C-CEEC-4B13-AC23-C24DE730923E}"/>
                </a:ext>
              </a:extLst>
            </p:cNvPr>
            <p:cNvSpPr txBox="1"/>
            <p:nvPr/>
          </p:nvSpPr>
          <p:spPr>
            <a:xfrm>
              <a:off x="5032276" y="4599806"/>
              <a:ext cx="1184427"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Simulation</a:t>
              </a:r>
              <a:endParaRPr sz="1800">
                <a:solidFill>
                  <a:schemeClr val="dk1"/>
                </a:solidFill>
                <a:latin typeface="Calibri"/>
                <a:ea typeface="Calibri"/>
                <a:cs typeface="Calibri"/>
                <a:sym typeface="Calibri"/>
              </a:endParaRPr>
            </a:p>
          </p:txBody>
        </p:sp>
        <p:sp>
          <p:nvSpPr>
            <p:cNvPr id="50" name="Google Shape;303;p17">
              <a:extLst>
                <a:ext uri="{FF2B5EF4-FFF2-40B4-BE49-F238E27FC236}">
                  <a16:creationId xmlns:a16="http://schemas.microsoft.com/office/drawing/2014/main" id="{0FE555C5-A7C1-4A43-8631-6FA70BF0AB50}"/>
                </a:ext>
              </a:extLst>
            </p:cNvPr>
            <p:cNvSpPr/>
            <p:nvPr/>
          </p:nvSpPr>
          <p:spPr>
            <a:xfrm>
              <a:off x="3403600" y="3327400"/>
              <a:ext cx="1485900" cy="10795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304;p17">
              <a:extLst>
                <a:ext uri="{FF2B5EF4-FFF2-40B4-BE49-F238E27FC236}">
                  <a16:creationId xmlns:a16="http://schemas.microsoft.com/office/drawing/2014/main" id="{1C0993A3-5385-4A9E-A692-D8B266F01FEE}"/>
                </a:ext>
              </a:extLst>
            </p:cNvPr>
            <p:cNvSpPr txBox="1"/>
            <p:nvPr/>
          </p:nvSpPr>
          <p:spPr>
            <a:xfrm>
              <a:off x="511076" y="4383906"/>
              <a:ext cx="1114524"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Kafka-ML</a:t>
              </a:r>
              <a:endParaRPr/>
            </a:p>
          </p:txBody>
        </p:sp>
        <p:sp>
          <p:nvSpPr>
            <p:cNvPr id="52" name="Google Shape;305;p17">
              <a:extLst>
                <a:ext uri="{FF2B5EF4-FFF2-40B4-BE49-F238E27FC236}">
                  <a16:creationId xmlns:a16="http://schemas.microsoft.com/office/drawing/2014/main" id="{8B65B35D-D436-419D-A5C6-BF26B63852C5}"/>
                </a:ext>
              </a:extLst>
            </p:cNvPr>
            <p:cNvSpPr/>
            <p:nvPr/>
          </p:nvSpPr>
          <p:spPr>
            <a:xfrm>
              <a:off x="292100" y="3098800"/>
              <a:ext cx="2489200" cy="12954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306;p17">
              <a:extLst>
                <a:ext uri="{FF2B5EF4-FFF2-40B4-BE49-F238E27FC236}">
                  <a16:creationId xmlns:a16="http://schemas.microsoft.com/office/drawing/2014/main" id="{1AB331B2-CBC9-4496-8155-EFB95C23B826}"/>
                </a:ext>
              </a:extLst>
            </p:cNvPr>
            <p:cNvSpPr txBox="1"/>
            <p:nvPr/>
          </p:nvSpPr>
          <p:spPr>
            <a:xfrm>
              <a:off x="1104900" y="1983606"/>
              <a:ext cx="1752600"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Eclipse </a:t>
              </a:r>
              <a:r>
                <a:rPr lang="es-ES" sz="1800" dirty="0" err="1">
                  <a:solidFill>
                    <a:schemeClr val="dk1"/>
                  </a:solidFill>
                  <a:latin typeface="Calibri"/>
                  <a:ea typeface="Calibri"/>
                  <a:cs typeface="Calibri"/>
                  <a:sym typeface="Calibri"/>
                </a:rPr>
                <a:t>Ditto</a:t>
              </a:r>
              <a:endParaRPr sz="1800" dirty="0">
                <a:solidFill>
                  <a:schemeClr val="dk1"/>
                </a:solidFill>
                <a:latin typeface="Calibri"/>
                <a:ea typeface="Calibri"/>
                <a:cs typeface="Calibri"/>
                <a:sym typeface="Calibri"/>
              </a:endParaRPr>
            </a:p>
          </p:txBody>
        </p:sp>
        <p:sp>
          <p:nvSpPr>
            <p:cNvPr id="54" name="Google Shape;307;p17">
              <a:extLst>
                <a:ext uri="{FF2B5EF4-FFF2-40B4-BE49-F238E27FC236}">
                  <a16:creationId xmlns:a16="http://schemas.microsoft.com/office/drawing/2014/main" id="{84EA0085-5724-452B-8917-B53C037DD1E8}"/>
                </a:ext>
              </a:extLst>
            </p:cNvPr>
            <p:cNvSpPr/>
            <p:nvPr/>
          </p:nvSpPr>
          <p:spPr>
            <a:xfrm>
              <a:off x="1549400" y="2349500"/>
              <a:ext cx="812800" cy="647700"/>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5" name="CuadroTexto 54">
            <a:extLst>
              <a:ext uri="{FF2B5EF4-FFF2-40B4-BE49-F238E27FC236}">
                <a16:creationId xmlns:a16="http://schemas.microsoft.com/office/drawing/2014/main" id="{545F53BF-EABB-418F-BC70-BDFA3F9030BC}"/>
              </a:ext>
            </a:extLst>
          </p:cNvPr>
          <p:cNvSpPr txBox="1"/>
          <p:nvPr/>
        </p:nvSpPr>
        <p:spPr>
          <a:xfrm>
            <a:off x="877871" y="6174060"/>
            <a:ext cx="6448914" cy="307777"/>
          </a:xfrm>
          <a:prstGeom prst="rect">
            <a:avLst/>
          </a:prstGeom>
          <a:noFill/>
        </p:spPr>
        <p:txBody>
          <a:bodyPr wrap="square">
            <a:spAutoFit/>
          </a:bodyPr>
          <a:lstStyle/>
          <a:p>
            <a:pPr marL="0" marR="0" lvl="0" indent="0" algn="ctr" rtl="0">
              <a:spcBef>
                <a:spcPts val="0"/>
              </a:spcBef>
              <a:spcAft>
                <a:spcPts val="0"/>
              </a:spcAft>
              <a:buNone/>
            </a:pPr>
            <a:r>
              <a:rPr lang="en-US" sz="1400" u="sng" noProof="0" dirty="0">
                <a:solidFill>
                  <a:schemeClr val="hlink"/>
                </a:solidFill>
                <a:hlinkClick r:id="rId7"/>
              </a:rPr>
              <a:t>https://github.com/ertis-research/OpenTwins</a:t>
            </a:r>
            <a:endParaRPr lang="en-US" sz="1100" dirty="0">
              <a:latin typeface="Trebuchet MS" panose="020B0603020202020204" pitchFamily="34" charset="0"/>
            </a:endParaRPr>
          </a:p>
        </p:txBody>
      </p:sp>
      <p:pic>
        <p:nvPicPr>
          <p:cNvPr id="56" name="Picture 4" descr="Click Here Icons - Free SVG &amp; PNG Click Here Images - Noun Project">
            <a:hlinkClick r:id="rId7"/>
            <a:extLst>
              <a:ext uri="{FF2B5EF4-FFF2-40B4-BE49-F238E27FC236}">
                <a16:creationId xmlns:a16="http://schemas.microsoft.com/office/drawing/2014/main" id="{C6FA2A59-2953-4D68-B917-C8987783704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681" t="19387" r="19383" b="20000"/>
          <a:stretch/>
        </p:blipFill>
        <p:spPr bwMode="auto">
          <a:xfrm>
            <a:off x="6114777" y="6184286"/>
            <a:ext cx="642999" cy="6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09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609600"/>
            <a:ext cx="8928666" cy="1320800"/>
          </a:xfrm>
        </p:spPr>
        <p:txBody>
          <a:bodyPr/>
          <a:lstStyle/>
          <a:p>
            <a:pPr eaLnBrk="1" hangingPunct="1"/>
            <a:r>
              <a:rPr lang="es-ES" altLang="es-ES" dirty="0" err="1"/>
              <a:t>Acknowledgements</a:t>
            </a:r>
            <a:br>
              <a:rPr lang="es-ES" altLang="es-ES" dirty="0"/>
            </a:br>
            <a:endParaRPr lang="es-ES" altLang="es-ES"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54</a:t>
            </a:fld>
            <a:endParaRPr lang="en-GB" altLang="es-ES" sz="1000" dirty="0">
              <a:solidFill>
                <a:schemeClr val="bg1"/>
              </a:solidFill>
            </a:endParaRPr>
          </a:p>
        </p:txBody>
      </p:sp>
      <p:sp>
        <p:nvSpPr>
          <p:cNvPr id="26" name="Rectangle 3">
            <a:extLst>
              <a:ext uri="{FF2B5EF4-FFF2-40B4-BE49-F238E27FC236}">
                <a16:creationId xmlns:a16="http://schemas.microsoft.com/office/drawing/2014/main" id="{2C3A3F53-ADDB-400F-8DB7-B30747D3AF6D}"/>
              </a:ext>
            </a:extLst>
          </p:cNvPr>
          <p:cNvSpPr txBox="1">
            <a:spLocks noChangeArrowheads="1"/>
          </p:cNvSpPr>
          <p:nvPr/>
        </p:nvSpPr>
        <p:spPr>
          <a:xfrm>
            <a:off x="677334" y="1493999"/>
            <a:ext cx="9624104" cy="413352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t>I would like to thank my colleagues from ITIS Software:</a:t>
            </a:r>
          </a:p>
          <a:p>
            <a:pPr marL="742950" lvl="2" indent="-342900"/>
            <a:r>
              <a:rPr lang="en-US" sz="2200" dirty="0">
                <a:sym typeface="Montserrat"/>
              </a:rPr>
              <a:t>Antonio </a:t>
            </a:r>
            <a:r>
              <a:rPr lang="en-US" sz="2200" dirty="0" err="1">
                <a:sym typeface="Montserrat"/>
              </a:rPr>
              <a:t>Vallecillo</a:t>
            </a:r>
            <a:endParaRPr lang="en-US" sz="2200" dirty="0">
              <a:sym typeface="Montserrat"/>
            </a:endParaRPr>
          </a:p>
          <a:p>
            <a:pPr marL="742950" lvl="2" indent="-342900"/>
            <a:r>
              <a:rPr lang="en-US" sz="2200" dirty="0">
                <a:sym typeface="Montserrat"/>
              </a:rPr>
              <a:t>Javier Troya</a:t>
            </a:r>
          </a:p>
          <a:p>
            <a:pPr marL="742950" lvl="2" indent="-342900"/>
            <a:r>
              <a:rPr lang="en-US" sz="2200" dirty="0">
                <a:sym typeface="Montserrat"/>
              </a:rPr>
              <a:t>Paula Muñoz</a:t>
            </a:r>
          </a:p>
          <a:p>
            <a:pPr marL="742950" lvl="2" indent="-342900"/>
            <a:r>
              <a:rPr lang="en-US" sz="2200" dirty="0">
                <a:sym typeface="Montserrat"/>
              </a:rPr>
              <a:t>Cristian Martín</a:t>
            </a:r>
          </a:p>
          <a:p>
            <a:r>
              <a:rPr lang="en-US" sz="2400" dirty="0"/>
              <a:t>for their contributions while preparing </a:t>
            </a:r>
            <a:r>
              <a:rPr lang="en-US" sz="2400"/>
              <a:t>this talk.</a:t>
            </a:r>
            <a:endParaRPr lang="en-US" sz="2400" dirty="0"/>
          </a:p>
          <a:p>
            <a:endParaRPr lang="en-US" sz="2400" dirty="0"/>
          </a:p>
          <a:p>
            <a:pPr marL="0" indent="0" algn="ctr">
              <a:buNone/>
            </a:pPr>
            <a:r>
              <a:rPr lang="en-US" sz="4800" dirty="0">
                <a:solidFill>
                  <a:schemeClr val="accent1"/>
                </a:solidFill>
                <a:latin typeface="+mj-lt"/>
                <a:ea typeface="+mj-ea"/>
                <a:cs typeface="+mj-cs"/>
              </a:rPr>
              <a:t>Any questions?</a:t>
            </a:r>
          </a:p>
        </p:txBody>
      </p:sp>
    </p:spTree>
    <p:extLst>
      <p:ext uri="{BB962C8B-B14F-4D97-AF65-F5344CB8AC3E}">
        <p14:creationId xmlns:p14="http://schemas.microsoft.com/office/powerpoint/2010/main" val="374891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C0590-B488-BC03-9516-4DFEF930A4F9}"/>
              </a:ext>
            </a:extLst>
          </p:cNvPr>
          <p:cNvSpPr>
            <a:spLocks noGrp="1"/>
          </p:cNvSpPr>
          <p:nvPr>
            <p:ph type="title"/>
          </p:nvPr>
        </p:nvSpPr>
        <p:spPr>
          <a:xfrm>
            <a:off x="706296" y="609600"/>
            <a:ext cx="8793533" cy="1320800"/>
          </a:xfrm>
        </p:spPr>
        <p:txBody>
          <a:bodyPr>
            <a:normAutofit/>
          </a:bodyPr>
          <a:lstStyle/>
          <a:p>
            <a:r>
              <a:rPr lang="es-ES" sz="4000" dirty="0" err="1"/>
              <a:t>The</a:t>
            </a:r>
            <a:r>
              <a:rPr lang="es-ES" sz="4000" dirty="0"/>
              <a:t> </a:t>
            </a:r>
            <a:r>
              <a:rPr lang="es-ES" sz="4000" dirty="0" err="1"/>
              <a:t>Hype</a:t>
            </a:r>
            <a:r>
              <a:rPr lang="es-ES" sz="4000" dirty="0"/>
              <a:t> – </a:t>
            </a:r>
            <a:r>
              <a:rPr lang="es-ES" sz="4000" dirty="0" err="1"/>
              <a:t>Research</a:t>
            </a:r>
            <a:r>
              <a:rPr lang="es-ES" sz="4000" dirty="0"/>
              <a:t> </a:t>
            </a:r>
            <a:r>
              <a:rPr lang="es-ES" sz="4000" dirty="0" err="1"/>
              <a:t>works</a:t>
            </a:r>
            <a:r>
              <a:rPr lang="es-ES" sz="4000" dirty="0"/>
              <a:t> in SCOPUS</a:t>
            </a:r>
          </a:p>
        </p:txBody>
      </p:sp>
      <p:grpSp>
        <p:nvGrpSpPr>
          <p:cNvPr id="11" name="Grupo 10">
            <a:extLst>
              <a:ext uri="{FF2B5EF4-FFF2-40B4-BE49-F238E27FC236}">
                <a16:creationId xmlns:a16="http://schemas.microsoft.com/office/drawing/2014/main" id="{55A7DBCB-7EE4-C656-4B62-1D31E82D298B}"/>
              </a:ext>
            </a:extLst>
          </p:cNvPr>
          <p:cNvGrpSpPr/>
          <p:nvPr/>
        </p:nvGrpSpPr>
        <p:grpSpPr>
          <a:xfrm>
            <a:off x="496008" y="1591583"/>
            <a:ext cx="3739959" cy="5037307"/>
            <a:chOff x="496008" y="1219199"/>
            <a:chExt cx="3739959" cy="5037307"/>
          </a:xfrm>
        </p:grpSpPr>
        <p:pic>
          <p:nvPicPr>
            <p:cNvPr id="8" name="Imagen 7">
              <a:extLst>
                <a:ext uri="{FF2B5EF4-FFF2-40B4-BE49-F238E27FC236}">
                  <a16:creationId xmlns:a16="http://schemas.microsoft.com/office/drawing/2014/main" id="{7892E4DF-C09C-B6A8-6C7C-1A2CF09B1C17}"/>
                </a:ext>
              </a:extLst>
            </p:cNvPr>
            <p:cNvPicPr>
              <a:picLocks noChangeAspect="1"/>
            </p:cNvPicPr>
            <p:nvPr/>
          </p:nvPicPr>
          <p:blipFill>
            <a:blip r:embed="rId3"/>
            <a:stretch>
              <a:fillRect/>
            </a:stretch>
          </p:blipFill>
          <p:spPr>
            <a:xfrm>
              <a:off x="528523" y="1219199"/>
              <a:ext cx="3707444" cy="4626029"/>
            </a:xfrm>
            <a:prstGeom prst="rect">
              <a:avLst/>
            </a:prstGeom>
          </p:spPr>
        </p:pic>
        <p:pic>
          <p:nvPicPr>
            <p:cNvPr id="10" name="Imagen 9">
              <a:extLst>
                <a:ext uri="{FF2B5EF4-FFF2-40B4-BE49-F238E27FC236}">
                  <a16:creationId xmlns:a16="http://schemas.microsoft.com/office/drawing/2014/main" id="{93F3F155-8072-2797-1B3A-111404EF9D14}"/>
                </a:ext>
              </a:extLst>
            </p:cNvPr>
            <p:cNvPicPr>
              <a:picLocks noChangeAspect="1"/>
            </p:cNvPicPr>
            <p:nvPr/>
          </p:nvPicPr>
          <p:blipFill>
            <a:blip r:embed="rId4"/>
            <a:stretch>
              <a:fillRect/>
            </a:stretch>
          </p:blipFill>
          <p:spPr>
            <a:xfrm>
              <a:off x="496008" y="4306974"/>
              <a:ext cx="3707444" cy="1949532"/>
            </a:xfrm>
            <a:prstGeom prst="rect">
              <a:avLst/>
            </a:prstGeom>
          </p:spPr>
        </p:pic>
      </p:grpSp>
      <p:cxnSp>
        <p:nvCxnSpPr>
          <p:cNvPr id="13" name="Conector recto 12">
            <a:extLst>
              <a:ext uri="{FF2B5EF4-FFF2-40B4-BE49-F238E27FC236}">
                <a16:creationId xmlns:a16="http://schemas.microsoft.com/office/drawing/2014/main" id="{91CF2313-5A92-B451-81D9-A94BE1193E5C}"/>
              </a:ext>
            </a:extLst>
          </p:cNvPr>
          <p:cNvCxnSpPr/>
          <p:nvPr/>
        </p:nvCxnSpPr>
        <p:spPr>
          <a:xfrm>
            <a:off x="509473" y="5759669"/>
            <a:ext cx="3560001" cy="0"/>
          </a:xfrm>
          <a:prstGeom prst="line">
            <a:avLst/>
          </a:prstGeom>
          <a:ln w="9525">
            <a:solidFill>
              <a:srgbClr val="EDEDED"/>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66B32E8F-83B6-BCA1-3AC6-15C025F8D8E7}"/>
              </a:ext>
            </a:extLst>
          </p:cNvPr>
          <p:cNvPicPr>
            <a:picLocks noChangeAspect="1"/>
          </p:cNvPicPr>
          <p:nvPr/>
        </p:nvPicPr>
        <p:blipFill>
          <a:blip r:embed="rId5"/>
          <a:stretch>
            <a:fillRect/>
          </a:stretch>
        </p:blipFill>
        <p:spPr>
          <a:xfrm>
            <a:off x="4265522" y="2059573"/>
            <a:ext cx="7331966" cy="4010415"/>
          </a:xfrm>
          <a:prstGeom prst="rect">
            <a:avLst/>
          </a:prstGeom>
        </p:spPr>
      </p:pic>
      <p:sp>
        <p:nvSpPr>
          <p:cNvPr id="9" name="4 Marcador de pie de página">
            <a:extLst>
              <a:ext uri="{FF2B5EF4-FFF2-40B4-BE49-F238E27FC236}">
                <a16:creationId xmlns:a16="http://schemas.microsoft.com/office/drawing/2014/main" id="{7C6EB255-43FF-4641-A269-64A67737CE3C}"/>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6</a:t>
            </a:fld>
            <a:endParaRPr lang="en-GB" altLang="es-ES" sz="1000" dirty="0">
              <a:solidFill>
                <a:schemeClr val="bg1"/>
              </a:solidFill>
            </a:endParaRPr>
          </a:p>
        </p:txBody>
      </p:sp>
    </p:spTree>
    <p:extLst>
      <p:ext uri="{BB962C8B-B14F-4D97-AF65-F5344CB8AC3E}">
        <p14:creationId xmlns:p14="http://schemas.microsoft.com/office/powerpoint/2010/main" val="394926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9EBC9-9E03-64E1-3255-DEF95F56FE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4C29496-DAC9-E95A-4F89-5FACECEFDAC3}"/>
              </a:ext>
            </a:extLst>
          </p:cNvPr>
          <p:cNvSpPr>
            <a:spLocks noGrp="1"/>
          </p:cNvSpPr>
          <p:nvPr>
            <p:ph type="title"/>
          </p:nvPr>
        </p:nvSpPr>
        <p:spPr/>
        <p:txBody>
          <a:bodyPr/>
          <a:lstStyle/>
          <a:p>
            <a:r>
              <a:rPr lang="es-ES" dirty="0" err="1"/>
              <a:t>The</a:t>
            </a:r>
            <a:r>
              <a:rPr lang="es-ES" dirty="0"/>
              <a:t> </a:t>
            </a:r>
            <a:r>
              <a:rPr lang="es-ES" dirty="0" err="1"/>
              <a:t>Hype</a:t>
            </a:r>
            <a:r>
              <a:rPr lang="es-ES" dirty="0"/>
              <a:t> – </a:t>
            </a:r>
            <a:r>
              <a:rPr lang="es-ES" dirty="0" err="1"/>
              <a:t>By</a:t>
            </a:r>
            <a:r>
              <a:rPr lang="es-ES" dirty="0"/>
              <a:t> country</a:t>
            </a:r>
          </a:p>
        </p:txBody>
      </p:sp>
      <p:cxnSp>
        <p:nvCxnSpPr>
          <p:cNvPr id="13" name="Conector recto 12">
            <a:extLst>
              <a:ext uri="{FF2B5EF4-FFF2-40B4-BE49-F238E27FC236}">
                <a16:creationId xmlns:a16="http://schemas.microsoft.com/office/drawing/2014/main" id="{8E26338A-3532-8B63-880E-2453E3EA488A}"/>
              </a:ext>
            </a:extLst>
          </p:cNvPr>
          <p:cNvCxnSpPr/>
          <p:nvPr/>
        </p:nvCxnSpPr>
        <p:spPr>
          <a:xfrm>
            <a:off x="509473" y="5759669"/>
            <a:ext cx="3560001" cy="0"/>
          </a:xfrm>
          <a:prstGeom prst="line">
            <a:avLst/>
          </a:prstGeom>
          <a:ln w="9525">
            <a:solidFill>
              <a:srgbClr val="EDEDED"/>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065DA8AB-F3CD-783B-FADC-C7ABE2E99BD4}"/>
              </a:ext>
            </a:extLst>
          </p:cNvPr>
          <p:cNvPicPr>
            <a:picLocks noChangeAspect="1"/>
          </p:cNvPicPr>
          <p:nvPr/>
        </p:nvPicPr>
        <p:blipFill>
          <a:blip r:embed="rId3"/>
          <a:stretch>
            <a:fillRect/>
          </a:stretch>
        </p:blipFill>
        <p:spPr>
          <a:xfrm>
            <a:off x="566623" y="1331458"/>
            <a:ext cx="4112613" cy="5024892"/>
          </a:xfrm>
          <a:prstGeom prst="rect">
            <a:avLst/>
          </a:prstGeom>
        </p:spPr>
      </p:pic>
      <p:pic>
        <p:nvPicPr>
          <p:cNvPr id="7" name="Imagen 6">
            <a:extLst>
              <a:ext uri="{FF2B5EF4-FFF2-40B4-BE49-F238E27FC236}">
                <a16:creationId xmlns:a16="http://schemas.microsoft.com/office/drawing/2014/main" id="{1B775E2E-F7BF-1B46-54B0-76F9D243FEB0}"/>
              </a:ext>
            </a:extLst>
          </p:cNvPr>
          <p:cNvPicPr>
            <a:picLocks noChangeAspect="1"/>
          </p:cNvPicPr>
          <p:nvPr/>
        </p:nvPicPr>
        <p:blipFill>
          <a:blip r:embed="rId4"/>
          <a:stretch>
            <a:fillRect/>
          </a:stretch>
        </p:blipFill>
        <p:spPr>
          <a:xfrm>
            <a:off x="4646189" y="2473717"/>
            <a:ext cx="7168089" cy="3285952"/>
          </a:xfrm>
          <a:prstGeom prst="rect">
            <a:avLst/>
          </a:prstGeom>
        </p:spPr>
      </p:pic>
      <p:sp>
        <p:nvSpPr>
          <p:cNvPr id="8" name="4 Marcador de pie de página">
            <a:extLst>
              <a:ext uri="{FF2B5EF4-FFF2-40B4-BE49-F238E27FC236}">
                <a16:creationId xmlns:a16="http://schemas.microsoft.com/office/drawing/2014/main" id="{A4BC2848-9773-4B46-9052-FB739F4FFD3E}"/>
              </a:ext>
            </a:extLst>
          </p:cNvPr>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a:solidFill>
                  <a:schemeClr val="bg1"/>
                </a:solidFill>
                <a:latin typeface="Arial Narrow" panose="020B0606020202030204" pitchFamily="34" charset="0"/>
              </a:rPr>
              <a:pPr algn="r">
                <a:spcBef>
                  <a:spcPct val="0"/>
                </a:spcBef>
                <a:buFontTx/>
                <a:buNone/>
              </a:pPr>
              <a:t>7</a:t>
            </a:fld>
            <a:endParaRPr lang="en-GB" altLang="es-ES" sz="1000" dirty="0">
              <a:solidFill>
                <a:schemeClr val="bg1"/>
              </a:solidFill>
            </a:endParaRPr>
          </a:p>
        </p:txBody>
      </p:sp>
    </p:spTree>
    <p:extLst>
      <p:ext uri="{BB962C8B-B14F-4D97-AF65-F5344CB8AC3E}">
        <p14:creationId xmlns:p14="http://schemas.microsoft.com/office/powerpoint/2010/main" val="321241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Definition</a:t>
            </a:r>
            <a:r>
              <a:rPr lang="es-ES" altLang="es-ES" sz="4000" dirty="0"/>
              <a:t> / Concept</a:t>
            </a:r>
            <a:endParaRPr lang="es-ES" altLang="es-ES" dirty="0"/>
          </a:p>
        </p:txBody>
      </p:sp>
      <p:sp>
        <p:nvSpPr>
          <p:cNvPr id="21507" name="Rectangle 3"/>
          <p:cNvSpPr>
            <a:spLocks noGrp="1" noChangeArrowheads="1"/>
          </p:cNvSpPr>
          <p:nvPr>
            <p:ph type="body" idx="1"/>
          </p:nvPr>
        </p:nvSpPr>
        <p:spPr>
          <a:xfrm>
            <a:off x="665999" y="1494000"/>
            <a:ext cx="9487292" cy="4906800"/>
          </a:xfrm>
        </p:spPr>
        <p:txBody>
          <a:bodyPr>
            <a:normAutofit/>
          </a:bodyPr>
          <a:lstStyle/>
          <a:p>
            <a:pPr eaLnBrk="1" hangingPunct="1"/>
            <a:r>
              <a:rPr lang="es-ES" altLang="es-ES" sz="2400" dirty="0" err="1"/>
              <a:t>What</a:t>
            </a:r>
            <a:r>
              <a:rPr lang="es-ES" altLang="es-ES" sz="2400" dirty="0"/>
              <a:t> </a:t>
            </a:r>
            <a:r>
              <a:rPr lang="es-ES" altLang="es-ES" sz="2400" dirty="0" err="1"/>
              <a:t>is</a:t>
            </a:r>
            <a:r>
              <a:rPr lang="es-ES" altLang="es-ES" sz="2400" dirty="0"/>
              <a:t> a Digital Twin?</a:t>
            </a:r>
          </a:p>
          <a:p>
            <a:pPr lvl="1" eaLnBrk="1" hangingPunct="1"/>
            <a:r>
              <a:rPr lang="es-ES" altLang="es-ES" sz="2200" dirty="0" err="1"/>
              <a:t>What</a:t>
            </a:r>
            <a:r>
              <a:rPr lang="es-ES" altLang="es-ES" sz="2200" dirty="0"/>
              <a:t> are </a:t>
            </a:r>
            <a:r>
              <a:rPr lang="es-ES" altLang="es-ES" sz="2200" dirty="0" err="1"/>
              <a:t>its</a:t>
            </a:r>
            <a:r>
              <a:rPr lang="es-ES" altLang="es-ES" sz="2200" dirty="0"/>
              <a:t> </a:t>
            </a:r>
            <a:r>
              <a:rPr lang="es-ES" altLang="es-ES" sz="2200" dirty="0" err="1"/>
              <a:t>main</a:t>
            </a:r>
            <a:r>
              <a:rPr lang="es-ES" altLang="es-ES" sz="2200" dirty="0"/>
              <a:t> </a:t>
            </a:r>
            <a:r>
              <a:rPr lang="es-ES" altLang="es-ES" sz="2200" dirty="0" err="1"/>
              <a:t>components</a:t>
            </a:r>
            <a:endParaRPr lang="es-ES" altLang="es-ES" sz="2200" dirty="0"/>
          </a:p>
          <a:p>
            <a:pPr lvl="2"/>
            <a:r>
              <a:rPr lang="es-ES" altLang="es-ES" sz="2000" dirty="0" err="1"/>
              <a:t>its</a:t>
            </a:r>
            <a:r>
              <a:rPr lang="es-ES" altLang="es-ES" sz="2000" dirty="0"/>
              <a:t> </a:t>
            </a:r>
            <a:r>
              <a:rPr lang="es-ES" altLang="es-ES" sz="2000" dirty="0" err="1"/>
              <a:t>main</a:t>
            </a:r>
            <a:r>
              <a:rPr lang="es-ES" altLang="es-ES" sz="2000" dirty="0"/>
              <a:t> </a:t>
            </a:r>
            <a:r>
              <a:rPr lang="es-ES" altLang="es-ES" sz="2000" dirty="0" err="1"/>
              <a:t>features</a:t>
            </a:r>
            <a:endParaRPr lang="es-ES" altLang="es-ES" sz="2000" dirty="0"/>
          </a:p>
          <a:p>
            <a:pPr lvl="2"/>
            <a:r>
              <a:rPr lang="es-ES" altLang="es-ES" sz="2000" dirty="0"/>
              <a:t>and </a:t>
            </a:r>
            <a:r>
              <a:rPr lang="es-ES" altLang="es-ES" sz="2000" dirty="0" err="1"/>
              <a:t>its</a:t>
            </a:r>
            <a:r>
              <a:rPr lang="es-ES" altLang="es-ES" sz="2000" dirty="0"/>
              <a:t> </a:t>
            </a:r>
            <a:r>
              <a:rPr lang="es-ES" altLang="es-ES" sz="2000" dirty="0" err="1"/>
              <a:t>required</a:t>
            </a:r>
            <a:r>
              <a:rPr lang="es-ES" altLang="es-ES" sz="2000" dirty="0"/>
              <a:t> </a:t>
            </a:r>
            <a:r>
              <a:rPr lang="es-ES" altLang="es-ES" sz="2000" dirty="0" err="1"/>
              <a:t>components</a:t>
            </a:r>
            <a:r>
              <a:rPr lang="es-ES" altLang="es-ES" sz="2000" dirty="0"/>
              <a:t>?</a:t>
            </a:r>
          </a:p>
          <a:p>
            <a:r>
              <a:rPr lang="es-ES" altLang="es-ES" sz="2400" dirty="0" err="1"/>
              <a:t>Let’s</a:t>
            </a:r>
            <a:r>
              <a:rPr lang="es-ES" altLang="es-ES" sz="2400" dirty="0"/>
              <a:t> </a:t>
            </a:r>
            <a:r>
              <a:rPr lang="es-ES" altLang="es-ES" sz="2400" dirty="0" err="1"/>
              <a:t>ask</a:t>
            </a:r>
            <a:r>
              <a:rPr lang="es-ES" altLang="es-ES" sz="2400" dirty="0"/>
              <a:t> </a:t>
            </a:r>
            <a:r>
              <a:rPr lang="es-ES" altLang="es-ES" sz="2400" dirty="0" err="1"/>
              <a:t>someone</a:t>
            </a:r>
            <a:r>
              <a:rPr lang="es-ES" altLang="es-ES" sz="2400" dirty="0"/>
              <a:t> </a:t>
            </a:r>
            <a:r>
              <a:rPr lang="es-ES" altLang="es-ES" sz="2400" dirty="0" err="1"/>
              <a:t>informed</a:t>
            </a:r>
            <a:r>
              <a:rPr lang="es-ES" altLang="es-ES" sz="2400" dirty="0"/>
              <a:t>…</a:t>
            </a:r>
          </a:p>
          <a:p>
            <a:pPr lvl="1" eaLnBrk="1" hangingPunct="1"/>
            <a:endParaRPr lang="es-ES" altLang="es-ES" sz="2200" dirty="0"/>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8</a:t>
            </a:fld>
            <a:endParaRPr lang="en-GB" altLang="es-ES" sz="1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57908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s-ES" altLang="es-ES" sz="4000" dirty="0" err="1"/>
              <a:t>An</a:t>
            </a:r>
            <a:r>
              <a:rPr lang="es-ES" altLang="es-ES" sz="4000" dirty="0"/>
              <a:t> </a:t>
            </a:r>
            <a:r>
              <a:rPr lang="es-ES" altLang="es-ES" sz="4000" dirty="0" err="1"/>
              <a:t>answer</a:t>
            </a:r>
            <a:r>
              <a:rPr lang="es-ES" altLang="es-ES" sz="4000" dirty="0"/>
              <a:t> – </a:t>
            </a:r>
            <a:r>
              <a:rPr lang="es-ES" altLang="es-ES" sz="4000" dirty="0" err="1"/>
              <a:t>ChatGPT</a:t>
            </a:r>
            <a:endParaRPr lang="es-ES" altLang="es-ES" dirty="0"/>
          </a:p>
        </p:txBody>
      </p:sp>
      <p:sp>
        <p:nvSpPr>
          <p:cNvPr id="21507" name="Rectangle 3"/>
          <p:cNvSpPr>
            <a:spLocks noGrp="1" noChangeArrowheads="1"/>
          </p:cNvSpPr>
          <p:nvPr>
            <p:ph type="body" idx="1"/>
          </p:nvPr>
        </p:nvSpPr>
        <p:spPr>
          <a:xfrm>
            <a:off x="665999" y="1493999"/>
            <a:ext cx="9487292" cy="5117815"/>
          </a:xfrm>
        </p:spPr>
        <p:txBody>
          <a:bodyPr>
            <a:normAutofit fontScale="92500" lnSpcReduction="10000"/>
          </a:bodyPr>
          <a:lstStyle/>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sz="2400" dirty="0"/>
          </a:p>
          <a:p>
            <a:pPr eaLnBrk="1" hangingPunct="1"/>
            <a:endParaRPr lang="es-ES" altLang="es-ES" dirty="0"/>
          </a:p>
          <a:p>
            <a:pPr eaLnBrk="1" hangingPunct="1"/>
            <a:r>
              <a:rPr lang="es-ES" altLang="es-ES" sz="1900" dirty="0"/>
              <a:t>Gemini, </a:t>
            </a:r>
            <a:r>
              <a:rPr lang="es-ES" altLang="es-ES" sz="1900" dirty="0" err="1"/>
              <a:t>Copilot</a:t>
            </a:r>
            <a:r>
              <a:rPr lang="es-ES" altLang="es-ES" sz="1900" dirty="0"/>
              <a:t>, </a:t>
            </a:r>
            <a:r>
              <a:rPr lang="es-ES" altLang="es-ES" sz="1900" dirty="0" err="1"/>
              <a:t>DeepSeek</a:t>
            </a:r>
            <a:r>
              <a:rPr lang="es-ES" altLang="es-ES" sz="1900" dirty="0"/>
              <a:t>, and </a:t>
            </a:r>
            <a:r>
              <a:rPr lang="es-ES" altLang="es-ES" sz="1900" dirty="0">
                <a:hlinkClick r:id="rId3"/>
              </a:rPr>
              <a:t>Wikipedia</a:t>
            </a:r>
            <a:r>
              <a:rPr lang="es-ES" altLang="es-ES" sz="1900" dirty="0"/>
              <a:t> </a:t>
            </a:r>
            <a:r>
              <a:rPr lang="es-ES" altLang="es-ES" sz="1900" dirty="0" err="1"/>
              <a:t>provide</a:t>
            </a:r>
            <a:r>
              <a:rPr lang="es-ES" altLang="es-ES" sz="1900" dirty="0"/>
              <a:t> </a:t>
            </a:r>
            <a:r>
              <a:rPr lang="es-ES" altLang="es-ES" sz="1900" dirty="0" err="1"/>
              <a:t>very</a:t>
            </a:r>
            <a:r>
              <a:rPr lang="es-ES" altLang="es-ES" sz="1900" dirty="0"/>
              <a:t> similar </a:t>
            </a:r>
            <a:r>
              <a:rPr lang="es-ES" altLang="es-ES" sz="1900" dirty="0" err="1"/>
              <a:t>answers</a:t>
            </a:r>
            <a:r>
              <a:rPr lang="es-ES" altLang="es-ES" sz="1900" dirty="0"/>
              <a:t>.</a:t>
            </a:r>
          </a:p>
          <a:p>
            <a:pPr lvl="1" eaLnBrk="1" hangingPunct="1"/>
            <a:endParaRPr lang="es-ES" altLang="es-ES" sz="2200" dirty="0"/>
          </a:p>
        </p:txBody>
      </p:sp>
      <p:sp>
        <p:nvSpPr>
          <p:cNvPr id="5" name="4 Marcador de pie de página"/>
          <p:cNvSpPr>
            <a:spLocks noGrp="1"/>
          </p:cNvSpPr>
          <p:nvPr>
            <p:ph type="ftr" sz="quarter" idx="11"/>
          </p:nvPr>
        </p:nvSpPr>
        <p:spPr>
          <a:xfrm>
            <a:off x="8101251" y="6524626"/>
            <a:ext cx="2951162" cy="288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None/>
            </a:pPr>
            <a:r>
              <a:rPr lang="en-GB" altLang="es-ES" sz="1000" dirty="0">
                <a:solidFill>
                  <a:schemeClr val="bg1"/>
                </a:solidFill>
                <a:latin typeface="Arial Narrow" panose="020B0606020202030204" pitchFamily="34" charset="0"/>
              </a:rPr>
              <a:t>Digital Twins - </a:t>
            </a:r>
            <a:fld id="{B1A33CC5-39B3-4C8B-A947-CA49EC3F7108}" type="slidenum">
              <a:rPr lang="en-GB" altLang="es-ES" sz="1000" smtClean="0">
                <a:solidFill>
                  <a:schemeClr val="bg1"/>
                </a:solidFill>
                <a:latin typeface="Arial Narrow" panose="020B0606020202030204" pitchFamily="34" charset="0"/>
              </a:rPr>
              <a:pPr algn="r">
                <a:spcBef>
                  <a:spcPct val="0"/>
                </a:spcBef>
                <a:buNone/>
              </a:pPr>
              <a:t>9</a:t>
            </a:fld>
            <a:endParaRPr lang="en-GB" altLang="es-ES" sz="1000" dirty="0">
              <a:solidFill>
                <a:schemeClr val="bg1"/>
              </a:solidFill>
              <a:latin typeface="Arial Narrow" panose="020B0606020202030204" pitchFamily="34" charset="0"/>
            </a:endParaRPr>
          </a:p>
        </p:txBody>
      </p:sp>
      <p:sp>
        <p:nvSpPr>
          <p:cNvPr id="6" name="Rectángulo: esquinas redondeadas 5">
            <a:extLst>
              <a:ext uri="{FF2B5EF4-FFF2-40B4-BE49-F238E27FC236}">
                <a16:creationId xmlns:a16="http://schemas.microsoft.com/office/drawing/2014/main" id="{452994B5-B45B-4476-89DE-9FCACC0A27CB}"/>
              </a:ext>
            </a:extLst>
          </p:cNvPr>
          <p:cNvSpPr/>
          <p:nvPr/>
        </p:nvSpPr>
        <p:spPr>
          <a:xfrm>
            <a:off x="5391245" y="1317191"/>
            <a:ext cx="4121002" cy="506896"/>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Good morning, what is a digital twin?</a:t>
            </a:r>
            <a:endParaRPr lang="es-ES" dirty="0">
              <a:solidFill>
                <a:schemeClr val="tx1"/>
              </a:solidFill>
            </a:endParaRPr>
          </a:p>
        </p:txBody>
      </p:sp>
      <p:pic>
        <p:nvPicPr>
          <p:cNvPr id="7" name="Picture 2">
            <a:extLst>
              <a:ext uri="{FF2B5EF4-FFF2-40B4-BE49-F238E27FC236}">
                <a16:creationId xmlns:a16="http://schemas.microsoft.com/office/drawing/2014/main" id="{05E6FDE1-D66C-423B-B78B-755A78A2C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916" y="3735831"/>
            <a:ext cx="506897" cy="50689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3508B7AF-5144-4E01-9746-9E0B2ED575A2}"/>
              </a:ext>
            </a:extLst>
          </p:cNvPr>
          <p:cNvSpPr/>
          <p:nvPr/>
        </p:nvSpPr>
        <p:spPr>
          <a:xfrm>
            <a:off x="790277" y="1936366"/>
            <a:ext cx="8721970" cy="4100319"/>
          </a:xfrm>
          <a:prstGeom prst="round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dirty="0">
                <a:solidFill>
                  <a:schemeClr val="tx1"/>
                </a:solidFill>
              </a:rPr>
              <a:t>Good morning! A </a:t>
            </a:r>
            <a:r>
              <a:rPr lang="en-US" b="1" dirty="0">
                <a:solidFill>
                  <a:schemeClr val="tx1"/>
                </a:solidFill>
              </a:rPr>
              <a:t>digital twin</a:t>
            </a:r>
            <a:r>
              <a:rPr lang="en-US" dirty="0">
                <a:solidFill>
                  <a:schemeClr val="tx1"/>
                </a:solidFill>
              </a:rPr>
              <a:t> is a virtual representation of a physical object, system, or process that is continuously updated with real-time data. It mirrors the physical counterpart as accurately as possible and is used to monitor performance, predict outcomes, and support decision-making.</a:t>
            </a:r>
            <a:endParaRPr lang="en-US" dirty="0"/>
          </a:p>
          <a:p>
            <a:pPr>
              <a:spcBef>
                <a:spcPts val="600"/>
              </a:spcBef>
            </a:pPr>
            <a:r>
              <a:rPr lang="en-US" b="1" dirty="0">
                <a:solidFill>
                  <a:schemeClr val="tx1"/>
                </a:solidFill>
              </a:rPr>
              <a:t>Key features of a digital twin:</a:t>
            </a:r>
          </a:p>
          <a:p>
            <a:pPr marL="285750" indent="-285750">
              <a:spcBef>
                <a:spcPts val="600"/>
              </a:spcBef>
              <a:buFont typeface="Arial" panose="020B0604020202020204" pitchFamily="34" charset="0"/>
              <a:buChar char="•"/>
            </a:pPr>
            <a:r>
              <a:rPr lang="en-US" b="1" dirty="0">
                <a:solidFill>
                  <a:schemeClr val="tx1"/>
                </a:solidFill>
              </a:rPr>
              <a:t>Real-time data</a:t>
            </a:r>
            <a:r>
              <a:rPr lang="en-US" dirty="0">
                <a:solidFill>
                  <a:schemeClr val="tx1"/>
                </a:solidFill>
              </a:rPr>
              <a:t>: It uses sensors or other data sources to stay in sync with the physical version.</a:t>
            </a:r>
          </a:p>
          <a:p>
            <a:pPr marL="285750" indent="-285750">
              <a:spcBef>
                <a:spcPts val="600"/>
              </a:spcBef>
              <a:buFont typeface="Arial" panose="020B0604020202020204" pitchFamily="34" charset="0"/>
              <a:buChar char="•"/>
            </a:pPr>
            <a:r>
              <a:rPr lang="en-US" b="1" dirty="0">
                <a:solidFill>
                  <a:schemeClr val="tx1"/>
                </a:solidFill>
              </a:rPr>
              <a:t>Simulation</a:t>
            </a:r>
            <a:r>
              <a:rPr lang="en-US" dirty="0">
                <a:solidFill>
                  <a:schemeClr val="tx1"/>
                </a:solidFill>
              </a:rPr>
              <a:t>: It can simulate different scenarios to predict how changes will affect performance or behavior.</a:t>
            </a:r>
          </a:p>
          <a:p>
            <a:pPr marL="285750" indent="-285750">
              <a:spcBef>
                <a:spcPts val="600"/>
              </a:spcBef>
              <a:buFont typeface="Arial" panose="020B0604020202020204" pitchFamily="34" charset="0"/>
              <a:buChar char="•"/>
            </a:pPr>
            <a:r>
              <a:rPr lang="en-US" b="1" dirty="0">
                <a:solidFill>
                  <a:schemeClr val="tx1"/>
                </a:solidFill>
              </a:rPr>
              <a:t>Analytics</a:t>
            </a:r>
            <a:r>
              <a:rPr lang="en-US" dirty="0">
                <a:solidFill>
                  <a:schemeClr val="tx1"/>
                </a:solidFill>
              </a:rPr>
              <a:t>: Uses AI and machine learning to analyze data and generate insights.</a:t>
            </a:r>
          </a:p>
          <a:p>
            <a:pPr marL="285750" indent="-285750">
              <a:spcBef>
                <a:spcPts val="600"/>
              </a:spcBef>
              <a:buFont typeface="Arial" panose="020B0604020202020204" pitchFamily="34" charset="0"/>
              <a:buChar char="•"/>
            </a:pPr>
            <a:r>
              <a:rPr lang="en-US" b="1" dirty="0">
                <a:solidFill>
                  <a:schemeClr val="tx1"/>
                </a:solidFill>
              </a:rPr>
              <a:t>Lifecycle integration</a:t>
            </a:r>
            <a:r>
              <a:rPr lang="en-US" dirty="0">
                <a:solidFill>
                  <a:schemeClr val="tx1"/>
                </a:solidFill>
              </a:rPr>
              <a:t>: It can track the full lifecycle of a product—from design to operation and maintenance.</a:t>
            </a:r>
          </a:p>
        </p:txBody>
      </p:sp>
    </p:spTree>
    <p:extLst>
      <p:ext uri="{BB962C8B-B14F-4D97-AF65-F5344CB8AC3E}">
        <p14:creationId xmlns:p14="http://schemas.microsoft.com/office/powerpoint/2010/main" val="208089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5000"/>
                                  </p:stCondLst>
                                  <p:childTnLst>
                                    <p:set>
                                      <p:cBhvr>
                                        <p:cTn id="15" dur="1" fill="hold">
                                          <p:stCondLst>
                                            <p:cond delay="0"/>
                                          </p:stCondLst>
                                        </p:cTn>
                                        <p:tgtEl>
                                          <p:spTgt spid="215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P spid="6" grpId="0" animBg="1"/>
      <p:bldP spid="8" grpId="0" animBg="1"/>
    </p:bldLst>
  </p:timing>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Faceta</Template>
  <TotalTime>11979</TotalTime>
  <Words>9373</Words>
  <Application>Microsoft Office PowerPoint</Application>
  <PresentationFormat>Panorámica</PresentationFormat>
  <Paragraphs>1098</Paragraphs>
  <Slides>54</Slides>
  <Notes>51</Notes>
  <HiddenSlides>0</HiddenSlides>
  <MMClips>1</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1</vt:i4>
      </vt:variant>
      <vt:variant>
        <vt:lpstr>Títulos de diapositiva</vt:lpstr>
      </vt:variant>
      <vt:variant>
        <vt:i4>54</vt:i4>
      </vt:variant>
    </vt:vector>
  </HeadingPairs>
  <TitlesOfParts>
    <vt:vector size="69" baseType="lpstr">
      <vt:lpstr>Arial</vt:lpstr>
      <vt:lpstr>Arial Narrow</vt:lpstr>
      <vt:lpstr>Calibri</vt:lpstr>
      <vt:lpstr>HelveticaNeue Regular</vt:lpstr>
      <vt:lpstr>Lora</vt:lpstr>
      <vt:lpstr>Montserrat</vt:lpstr>
      <vt:lpstr>Roboto Slab</vt:lpstr>
      <vt:lpstr>Tahoma</vt:lpstr>
      <vt:lpstr>Times New Roman</vt:lpstr>
      <vt:lpstr>Times-Roman</vt:lpstr>
      <vt:lpstr>Trebuchet MS</vt:lpstr>
      <vt:lpstr>Wingdings</vt:lpstr>
      <vt:lpstr>Wingdings 3</vt:lpstr>
      <vt:lpstr>Faceta</vt:lpstr>
      <vt:lpstr>Bitmap Image</vt:lpstr>
      <vt:lpstr>Digital Twins  state-of-the-art, use cases, and new trends</vt:lpstr>
      <vt:lpstr>Digital Twins  Part I</vt:lpstr>
      <vt:lpstr>Contents</vt:lpstr>
      <vt:lpstr>The Hype – News</vt:lpstr>
      <vt:lpstr>The Hype – Research works in DBLP</vt:lpstr>
      <vt:lpstr>The Hype – Research works in SCOPUS</vt:lpstr>
      <vt:lpstr>The Hype – By country</vt:lpstr>
      <vt:lpstr>Definition / Concept</vt:lpstr>
      <vt:lpstr>An answer – ChatGPT</vt:lpstr>
      <vt:lpstr>A brief history of Digital Twins</vt:lpstr>
      <vt:lpstr>The Apollo 13 Mission</vt:lpstr>
      <vt:lpstr>The Apollo 13 Mission</vt:lpstr>
      <vt:lpstr>First definitions of a Digital Twin</vt:lpstr>
      <vt:lpstr>… but there are many more</vt:lpstr>
      <vt:lpstr>Several of these definitions</vt:lpstr>
      <vt:lpstr>Definition of the DT Consortium</vt:lpstr>
      <vt:lpstr>To sum up</vt:lpstr>
      <vt:lpstr>Properties of Digital Twin Systems</vt:lpstr>
      <vt:lpstr>Properties of Digital Twin Systems (2)</vt:lpstr>
      <vt:lpstr>Architecture of a Digital Twin System</vt:lpstr>
      <vt:lpstr>Architecture of a Digital Twin System</vt:lpstr>
      <vt:lpstr>Architectures in the Literature</vt:lpstr>
      <vt:lpstr>Digital Twin Architecture in MontiArch</vt:lpstr>
      <vt:lpstr>Digital Twin Architecture by ISO</vt:lpstr>
      <vt:lpstr>Digital Twin Architecture in OpenTwins</vt:lpstr>
      <vt:lpstr>Digital Twin Architecture for CPS</vt:lpstr>
      <vt:lpstr>Fields of application</vt:lpstr>
      <vt:lpstr>Some Applications </vt:lpstr>
      <vt:lpstr>Some Applications </vt:lpstr>
      <vt:lpstr>Some Applications </vt:lpstr>
      <vt:lpstr>Some Applications </vt:lpstr>
      <vt:lpstr>Some Applications </vt:lpstr>
      <vt:lpstr>Some Applications </vt:lpstr>
      <vt:lpstr>Some Applications </vt:lpstr>
      <vt:lpstr>Some Applications </vt:lpstr>
      <vt:lpstr>Some Applications </vt:lpstr>
      <vt:lpstr>Some Applications </vt:lpstr>
      <vt:lpstr>Some Applications </vt:lpstr>
      <vt:lpstr>Research Challenges </vt:lpstr>
      <vt:lpstr>Composition of DTs</vt:lpstr>
      <vt:lpstr>Deployment in the Cloud-to-IoT Continuum</vt:lpstr>
      <vt:lpstr>Validation and fidelity assessment </vt:lpstr>
      <vt:lpstr>Validation and fidelity assessment </vt:lpstr>
      <vt:lpstr>Trace alignment for measuring fidelity </vt:lpstr>
      <vt:lpstr>Sequence alignment</vt:lpstr>
      <vt:lpstr>Technologiers &amp; Platforms </vt:lpstr>
      <vt:lpstr>Technologiers &amp; Platforms </vt:lpstr>
      <vt:lpstr>Technologiers &amp; Platforms </vt:lpstr>
      <vt:lpstr>Fiware </vt:lpstr>
      <vt:lpstr>Eclipse Ditto </vt:lpstr>
      <vt:lpstr>Eclipse Ditto - Limitations</vt:lpstr>
      <vt:lpstr>OpenTwins</vt:lpstr>
      <vt:lpstr>OpenTwins - Architecture</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aplicaciones en la nube</dc:title>
  <dc:creator>Usuario de Microsoft Office</dc:creator>
  <cp:lastModifiedBy>Jose Carlos Canal Velasco</cp:lastModifiedBy>
  <cp:revision>443</cp:revision>
  <cp:lastPrinted>2022-11-14T12:39:17Z</cp:lastPrinted>
  <dcterms:created xsi:type="dcterms:W3CDTF">2018-10-08T07:12:32Z</dcterms:created>
  <dcterms:modified xsi:type="dcterms:W3CDTF">2025-06-16T08:55:15Z</dcterms:modified>
</cp:coreProperties>
</file>